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7" r:id="rId2"/>
    <p:sldId id="265" r:id="rId3"/>
    <p:sldId id="271" r:id="rId4"/>
    <p:sldId id="263" r:id="rId5"/>
    <p:sldId id="274" r:id="rId6"/>
    <p:sldId id="395" r:id="rId7"/>
    <p:sldId id="277" r:id="rId8"/>
    <p:sldId id="396" r:id="rId9"/>
    <p:sldId id="279" r:id="rId10"/>
    <p:sldId id="281" r:id="rId11"/>
    <p:sldId id="293" r:id="rId12"/>
    <p:sldId id="294" r:id="rId13"/>
    <p:sldId id="283" r:id="rId14"/>
    <p:sldId id="387" r:id="rId15"/>
    <p:sldId id="290" r:id="rId16"/>
    <p:sldId id="315" r:id="rId17"/>
    <p:sldId id="316" r:id="rId18"/>
    <p:sldId id="334" r:id="rId19"/>
    <p:sldId id="350" r:id="rId20"/>
    <p:sldId id="335" r:id="rId21"/>
    <p:sldId id="317" r:id="rId22"/>
    <p:sldId id="318" r:id="rId23"/>
    <p:sldId id="319" r:id="rId24"/>
    <p:sldId id="325" r:id="rId25"/>
    <p:sldId id="326" r:id="rId26"/>
    <p:sldId id="327" r:id="rId27"/>
    <p:sldId id="344" r:id="rId28"/>
    <p:sldId id="346" r:id="rId29"/>
    <p:sldId id="388" r:id="rId30"/>
    <p:sldId id="389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1" r:id="rId39"/>
    <p:sldId id="363" r:id="rId40"/>
    <p:sldId id="365" r:id="rId41"/>
    <p:sldId id="367" r:id="rId42"/>
    <p:sldId id="369" r:id="rId43"/>
    <p:sldId id="371" r:id="rId44"/>
    <p:sldId id="372" r:id="rId45"/>
    <p:sldId id="373" r:id="rId46"/>
    <p:sldId id="374" r:id="rId47"/>
    <p:sldId id="375" r:id="rId48"/>
    <p:sldId id="377" r:id="rId49"/>
    <p:sldId id="378" r:id="rId50"/>
    <p:sldId id="379" r:id="rId51"/>
    <p:sldId id="383" r:id="rId52"/>
    <p:sldId id="382" r:id="rId53"/>
    <p:sldId id="384" r:id="rId54"/>
    <p:sldId id="390" r:id="rId55"/>
    <p:sldId id="391" r:id="rId56"/>
    <p:sldId id="392" r:id="rId57"/>
    <p:sldId id="393" r:id="rId58"/>
    <p:sldId id="394" r:id="rId59"/>
  </p:sldIdLst>
  <p:sldSz cx="9144000" cy="6858000" type="screen4x3"/>
  <p:notesSz cx="6858000" cy="9144000"/>
  <p:embeddedFontLst>
    <p:embeddedFont>
      <p:font typeface="HY헤드라인M" pitchFamily="18" charset="-127"/>
      <p:regular r:id="rId62"/>
    </p:embeddedFont>
    <p:embeddedFont>
      <p:font typeface="맑은 고딕" pitchFamily="50" charset="-127"/>
      <p:regular r:id="rId63"/>
      <p:bold r:id="rId64"/>
    </p:embeddedFont>
    <p:embeddedFont>
      <p:font typeface="나눔명조" charset="-127"/>
      <p:regular r:id="rId65"/>
      <p:bold r:id="rId66"/>
    </p:embeddedFont>
    <p:embeddedFont>
      <p:font typeface="HY견고딕" pitchFamily="18" charset="-127"/>
      <p:regular r:id="rId67"/>
    </p:embeddedFont>
    <p:embeddedFont>
      <p:font typeface="Verdana" pitchFamily="34" charset="0"/>
      <p:regular r:id="rId68"/>
      <p:bold r:id="rId69"/>
      <p:italic r:id="rId70"/>
      <p:boldItalic r:id="rId71"/>
    </p:embeddedFont>
    <p:embeddedFont>
      <p:font typeface="Webdings" pitchFamily="18" charset="2"/>
      <p:regular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F54"/>
    <a:srgbClr val="EA382A"/>
    <a:srgbClr val="DA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5737" autoAdjust="0"/>
  </p:normalViewPr>
  <p:slideViewPr>
    <p:cSldViewPr>
      <p:cViewPr varScale="1">
        <p:scale>
          <a:sx n="112" d="100"/>
          <a:sy n="112" d="100"/>
        </p:scale>
        <p:origin x="-19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3A6B0-6582-415A-B625-AA062FB3A9D9}" type="datetimeFigureOut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49DDA-AF3E-437B-A948-82B1C8165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271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E1C2D-B41F-4C3F-AA7D-A7311F8B181A}" type="datetimeFigureOut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A6F6B-22E0-403F-93B6-9D1F38018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721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0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3918-AA1F-41CD-8B28-6002BB721944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E14-B484-492C-BB85-D1EB779A1FBF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F476-4D3D-4EE1-B401-91F696EE7E3E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2DAB7-EB5A-4CC9-B891-C8E22DEC04D0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BAD6-68A6-4147-9FCA-5A8D3BDE2301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C328-BF80-4CE6-84D2-9A50EBDEAFE2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C5B1-9213-45B5-9AB7-223D7AE80FF5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1425C-6804-4E41-BA2B-5199F081B67E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B7B8-8849-4F0E-9863-FBA75B462096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1EB2-5086-4002-86FC-4A6F9CBE8A25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B0D8-4A1B-4627-A62E-65497AB97A69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7399A-DE9C-4B08-999D-98D2248FC92D}" type="datetime1">
              <a:rPr lang="ko-KR" altLang="en-US" smtClean="0"/>
              <a:pPr/>
              <a:t>2018-02-12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5577" y="857232"/>
            <a:ext cx="91293" cy="724077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TextBox 6"/>
          <p:cNvSpPr txBox="1"/>
          <p:nvPr/>
        </p:nvSpPr>
        <p:spPr>
          <a:xfrm>
            <a:off x="836354" y="740701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Yeil</a:t>
            </a:r>
            <a:r>
              <a:rPr lang="en-US" altLang="ko-KR" sz="28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Investment</a:t>
            </a:r>
            <a:endParaRPr lang="ko-KR" altLang="en-US" sz="28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1436" y="1263835"/>
            <a:ext cx="563478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1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2018. 02\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91680" y="2916233"/>
            <a:ext cx="6144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파생상품 안정형 투자제안서</a:t>
            </a:r>
            <a:endParaRPr lang="ko-KR" altLang="en-US" sz="3200" b="1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Freeform 83"/>
          <p:cNvSpPr/>
          <p:nvPr/>
        </p:nvSpPr>
        <p:spPr bwMode="auto">
          <a:xfrm>
            <a:off x="1475656" y="1892830"/>
            <a:ext cx="6264696" cy="3360373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latin typeface="Raleway" pitchFamily="34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3571876"/>
            <a:ext cx="576064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00760" y="452817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㈜ 예일투자자문</a:t>
            </a:r>
            <a:endParaRPr lang="en-US" altLang="ko-KR" sz="14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Oval 74"/>
          <p:cNvSpPr>
            <a:spLocks noChangeArrowheads="1"/>
          </p:cNvSpPr>
          <p:nvPr/>
        </p:nvSpPr>
        <p:spPr bwMode="auto">
          <a:xfrm>
            <a:off x="6085878" y="4643446"/>
            <a:ext cx="71438" cy="7143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6156176" y="364502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[ 5~8% 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1303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운용 전략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556792"/>
            <a:ext cx="6274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§"/>
            </a:pP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통상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만기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4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주 전 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부터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운용하지만   경우에  따라  그 이전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/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그 이후부터 운용하는 경우도 있음</a:t>
            </a:r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9304" y="2420888"/>
            <a:ext cx="65051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 만기 미만 채권을 계약자산의 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90%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까지 매수한 후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대용자산으로 활용 </a:t>
            </a:r>
            <a:r>
              <a:rPr lang="en-US" altLang="ko-KR" sz="8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8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매수시</a:t>
            </a:r>
            <a:r>
              <a:rPr lang="ko-KR" altLang="en-US" sz="8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신용등급 </a:t>
            </a:r>
            <a:r>
              <a:rPr lang="en-US" altLang="ko-KR" sz="8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</a:t>
            </a:r>
            <a:r>
              <a:rPr lang="ko-KR" altLang="en-US" sz="8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 등급의  채권</a:t>
            </a:r>
            <a:r>
              <a:rPr lang="en-US" altLang="ko-KR" sz="8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indent="177800"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대용금액 및 현금을 선물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옵션 파생 사전증거금으로 최대한 활용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§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15620" y="5442944"/>
            <a:ext cx="8184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Hedge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도구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통상 내재변동성이 상승추세이면 옵션 매수로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횡보 추세이면 옵션매도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하락추세이면 옵션매도로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Hedge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시기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통상 장 개시 경우와 변곡점 부근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장 마감 동시호가에  주요한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하며 실시간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원칙으로 함</a:t>
            </a:r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통상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K200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지수가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2pt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 벗어나면 주 포지션보다 한 행사가격 및 두 행사가격 비싼 옵션으로 매수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하며</a:t>
            </a:r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K200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지수가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2pt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미만으로 움직일 경우 옵션 매도와 옵션 매수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로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할 예정</a:t>
            </a:r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973910" y="1222370"/>
            <a:ext cx="526256" cy="746125"/>
            <a:chOff x="1053019" y="2971144"/>
            <a:chExt cx="700613" cy="746795"/>
          </a:xfrm>
        </p:grpSpPr>
        <p:sp>
          <p:nvSpPr>
            <p:cNvPr id="30" name="Rectangle 7"/>
            <p:cNvSpPr/>
            <p:nvPr/>
          </p:nvSpPr>
          <p:spPr>
            <a:xfrm>
              <a:off x="1053019" y="2971144"/>
              <a:ext cx="700613" cy="746795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ko-KR" altLang="ko-KR" sz="1300">
                <a:solidFill>
                  <a:srgbClr val="FFFFFF"/>
                </a:solidFill>
              </a:endParaRPr>
            </a:p>
          </p:txBody>
        </p:sp>
        <p:grpSp>
          <p:nvGrpSpPr>
            <p:cNvPr id="31" name="Group 32"/>
            <p:cNvGrpSpPr/>
            <p:nvPr/>
          </p:nvGrpSpPr>
          <p:grpSpPr>
            <a:xfrm>
              <a:off x="1181287" y="3167725"/>
              <a:ext cx="435487" cy="379676"/>
              <a:chOff x="3757613" y="3340100"/>
              <a:chExt cx="1635125" cy="1425575"/>
            </a:xfrm>
            <a:solidFill>
              <a:schemeClr val="bg1"/>
            </a:solidFill>
          </p:grpSpPr>
          <p:sp>
            <p:nvSpPr>
              <p:cNvPr id="32" name="Freeform 9"/>
              <p:cNvSpPr>
                <a:spLocks noEditPoints="1"/>
              </p:cNvSpPr>
              <p:nvPr/>
            </p:nvSpPr>
            <p:spPr bwMode="auto">
              <a:xfrm>
                <a:off x="3757613" y="3340100"/>
                <a:ext cx="1635125" cy="1425575"/>
              </a:xfrm>
              <a:custGeom>
                <a:avLst/>
                <a:gdLst>
                  <a:gd name="T0" fmla="*/ 675 w 675"/>
                  <a:gd name="T1" fmla="*/ 485 h 590"/>
                  <a:gd name="T2" fmla="*/ 675 w 675"/>
                  <a:gd name="T3" fmla="*/ 0 h 590"/>
                  <a:gd name="T4" fmla="*/ 0 w 675"/>
                  <a:gd name="T5" fmla="*/ 0 h 590"/>
                  <a:gd name="T6" fmla="*/ 0 w 675"/>
                  <a:gd name="T7" fmla="*/ 485 h 590"/>
                  <a:gd name="T8" fmla="*/ 500 w 675"/>
                  <a:gd name="T9" fmla="*/ 485 h 590"/>
                  <a:gd name="T10" fmla="*/ 543 w 675"/>
                  <a:gd name="T11" fmla="*/ 524 h 590"/>
                  <a:gd name="T12" fmla="*/ 610 w 675"/>
                  <a:gd name="T13" fmla="*/ 590 h 590"/>
                  <a:gd name="T14" fmla="*/ 631 w 675"/>
                  <a:gd name="T15" fmla="*/ 590 h 590"/>
                  <a:gd name="T16" fmla="*/ 542 w 675"/>
                  <a:gd name="T17" fmla="*/ 499 h 590"/>
                  <a:gd name="T18" fmla="*/ 525 w 675"/>
                  <a:gd name="T19" fmla="*/ 485 h 590"/>
                  <a:gd name="T20" fmla="*/ 675 w 675"/>
                  <a:gd name="T21" fmla="*/ 485 h 590"/>
                  <a:gd name="T22" fmla="*/ 36 w 675"/>
                  <a:gd name="T23" fmla="*/ 47 h 590"/>
                  <a:gd name="T24" fmla="*/ 638 w 675"/>
                  <a:gd name="T25" fmla="*/ 47 h 590"/>
                  <a:gd name="T26" fmla="*/ 638 w 675"/>
                  <a:gd name="T27" fmla="*/ 438 h 590"/>
                  <a:gd name="T28" fmla="*/ 36 w 675"/>
                  <a:gd name="T29" fmla="*/ 438 h 590"/>
                  <a:gd name="T30" fmla="*/ 36 w 675"/>
                  <a:gd name="T31" fmla="*/ 47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5" h="590">
                    <a:moveTo>
                      <a:pt x="675" y="485"/>
                    </a:moveTo>
                    <a:cubicBezTo>
                      <a:pt x="675" y="0"/>
                      <a:pt x="675" y="0"/>
                      <a:pt x="6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5"/>
                      <a:pt x="0" y="485"/>
                      <a:pt x="0" y="485"/>
                    </a:cubicBezTo>
                    <a:cubicBezTo>
                      <a:pt x="500" y="485"/>
                      <a:pt x="500" y="485"/>
                      <a:pt x="500" y="485"/>
                    </a:cubicBezTo>
                    <a:cubicBezTo>
                      <a:pt x="500" y="497"/>
                      <a:pt x="505" y="524"/>
                      <a:pt x="543" y="524"/>
                    </a:cubicBezTo>
                    <a:cubicBezTo>
                      <a:pt x="543" y="524"/>
                      <a:pt x="610" y="521"/>
                      <a:pt x="610" y="590"/>
                    </a:cubicBezTo>
                    <a:cubicBezTo>
                      <a:pt x="631" y="590"/>
                      <a:pt x="631" y="590"/>
                      <a:pt x="631" y="590"/>
                    </a:cubicBezTo>
                    <a:cubicBezTo>
                      <a:pt x="631" y="590"/>
                      <a:pt x="640" y="499"/>
                      <a:pt x="542" y="499"/>
                    </a:cubicBezTo>
                    <a:cubicBezTo>
                      <a:pt x="542" y="499"/>
                      <a:pt x="523" y="497"/>
                      <a:pt x="525" y="485"/>
                    </a:cubicBezTo>
                    <a:lnTo>
                      <a:pt x="675" y="485"/>
                    </a:lnTo>
                    <a:close/>
                    <a:moveTo>
                      <a:pt x="36" y="47"/>
                    </a:moveTo>
                    <a:cubicBezTo>
                      <a:pt x="638" y="47"/>
                      <a:pt x="638" y="47"/>
                      <a:pt x="638" y="47"/>
                    </a:cubicBezTo>
                    <a:cubicBezTo>
                      <a:pt x="638" y="438"/>
                      <a:pt x="638" y="438"/>
                      <a:pt x="638" y="438"/>
                    </a:cubicBezTo>
                    <a:cubicBezTo>
                      <a:pt x="36" y="438"/>
                      <a:pt x="36" y="438"/>
                      <a:pt x="36" y="438"/>
                    </a:cubicBezTo>
                    <a:lnTo>
                      <a:pt x="36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33" name="Rectangle 10"/>
              <p:cNvSpPr>
                <a:spLocks noChangeArrowheads="1"/>
              </p:cNvSpPr>
              <p:nvPr/>
            </p:nvSpPr>
            <p:spPr bwMode="auto">
              <a:xfrm>
                <a:off x="4344988" y="4549775"/>
                <a:ext cx="469900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34" name="Rectangle 11"/>
              <p:cNvSpPr>
                <a:spLocks noChangeArrowheads="1"/>
              </p:cNvSpPr>
              <p:nvPr/>
            </p:nvSpPr>
            <p:spPr bwMode="auto">
              <a:xfrm>
                <a:off x="4103688" y="4664075"/>
                <a:ext cx="954088" cy="69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</p:grpSp>
      </p:grpSp>
      <p:grpSp>
        <p:nvGrpSpPr>
          <p:cNvPr id="35" name="Group 2"/>
          <p:cNvGrpSpPr>
            <a:grpSpLocks/>
          </p:cNvGrpSpPr>
          <p:nvPr/>
        </p:nvGrpSpPr>
        <p:grpSpPr bwMode="auto">
          <a:xfrm>
            <a:off x="973910" y="2132856"/>
            <a:ext cx="526256" cy="746125"/>
            <a:chOff x="1053019" y="2971144"/>
            <a:chExt cx="700613" cy="746795"/>
          </a:xfrm>
        </p:grpSpPr>
        <p:sp>
          <p:nvSpPr>
            <p:cNvPr id="36" name="Rectangle 7"/>
            <p:cNvSpPr/>
            <p:nvPr/>
          </p:nvSpPr>
          <p:spPr>
            <a:xfrm>
              <a:off x="1053019" y="2971144"/>
              <a:ext cx="700613" cy="746795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ko-KR" altLang="ko-KR" sz="1300">
                <a:solidFill>
                  <a:srgbClr val="FFFFFF"/>
                </a:solidFill>
              </a:endParaRPr>
            </a:p>
          </p:txBody>
        </p:sp>
        <p:grpSp>
          <p:nvGrpSpPr>
            <p:cNvPr id="37" name="Group 32"/>
            <p:cNvGrpSpPr/>
            <p:nvPr/>
          </p:nvGrpSpPr>
          <p:grpSpPr>
            <a:xfrm>
              <a:off x="1181287" y="3167725"/>
              <a:ext cx="435487" cy="379676"/>
              <a:chOff x="3757613" y="3340100"/>
              <a:chExt cx="1635125" cy="1425575"/>
            </a:xfrm>
            <a:solidFill>
              <a:schemeClr val="bg1"/>
            </a:solidFill>
          </p:grpSpPr>
          <p:sp>
            <p:nvSpPr>
              <p:cNvPr id="38" name="Freeform 9"/>
              <p:cNvSpPr>
                <a:spLocks noEditPoints="1"/>
              </p:cNvSpPr>
              <p:nvPr/>
            </p:nvSpPr>
            <p:spPr bwMode="auto">
              <a:xfrm>
                <a:off x="3757613" y="3340100"/>
                <a:ext cx="1635125" cy="1425575"/>
              </a:xfrm>
              <a:custGeom>
                <a:avLst/>
                <a:gdLst>
                  <a:gd name="T0" fmla="*/ 675 w 675"/>
                  <a:gd name="T1" fmla="*/ 485 h 590"/>
                  <a:gd name="T2" fmla="*/ 675 w 675"/>
                  <a:gd name="T3" fmla="*/ 0 h 590"/>
                  <a:gd name="T4" fmla="*/ 0 w 675"/>
                  <a:gd name="T5" fmla="*/ 0 h 590"/>
                  <a:gd name="T6" fmla="*/ 0 w 675"/>
                  <a:gd name="T7" fmla="*/ 485 h 590"/>
                  <a:gd name="T8" fmla="*/ 500 w 675"/>
                  <a:gd name="T9" fmla="*/ 485 h 590"/>
                  <a:gd name="T10" fmla="*/ 543 w 675"/>
                  <a:gd name="T11" fmla="*/ 524 h 590"/>
                  <a:gd name="T12" fmla="*/ 610 w 675"/>
                  <a:gd name="T13" fmla="*/ 590 h 590"/>
                  <a:gd name="T14" fmla="*/ 631 w 675"/>
                  <a:gd name="T15" fmla="*/ 590 h 590"/>
                  <a:gd name="T16" fmla="*/ 542 w 675"/>
                  <a:gd name="T17" fmla="*/ 499 h 590"/>
                  <a:gd name="T18" fmla="*/ 525 w 675"/>
                  <a:gd name="T19" fmla="*/ 485 h 590"/>
                  <a:gd name="T20" fmla="*/ 675 w 675"/>
                  <a:gd name="T21" fmla="*/ 485 h 590"/>
                  <a:gd name="T22" fmla="*/ 36 w 675"/>
                  <a:gd name="T23" fmla="*/ 47 h 590"/>
                  <a:gd name="T24" fmla="*/ 638 w 675"/>
                  <a:gd name="T25" fmla="*/ 47 h 590"/>
                  <a:gd name="T26" fmla="*/ 638 w 675"/>
                  <a:gd name="T27" fmla="*/ 438 h 590"/>
                  <a:gd name="T28" fmla="*/ 36 w 675"/>
                  <a:gd name="T29" fmla="*/ 438 h 590"/>
                  <a:gd name="T30" fmla="*/ 36 w 675"/>
                  <a:gd name="T31" fmla="*/ 47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5" h="590">
                    <a:moveTo>
                      <a:pt x="675" y="485"/>
                    </a:moveTo>
                    <a:cubicBezTo>
                      <a:pt x="675" y="0"/>
                      <a:pt x="675" y="0"/>
                      <a:pt x="6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5"/>
                      <a:pt x="0" y="485"/>
                      <a:pt x="0" y="485"/>
                    </a:cubicBezTo>
                    <a:cubicBezTo>
                      <a:pt x="500" y="485"/>
                      <a:pt x="500" y="485"/>
                      <a:pt x="500" y="485"/>
                    </a:cubicBezTo>
                    <a:cubicBezTo>
                      <a:pt x="500" y="497"/>
                      <a:pt x="505" y="524"/>
                      <a:pt x="543" y="524"/>
                    </a:cubicBezTo>
                    <a:cubicBezTo>
                      <a:pt x="543" y="524"/>
                      <a:pt x="610" y="521"/>
                      <a:pt x="610" y="590"/>
                    </a:cubicBezTo>
                    <a:cubicBezTo>
                      <a:pt x="631" y="590"/>
                      <a:pt x="631" y="590"/>
                      <a:pt x="631" y="590"/>
                    </a:cubicBezTo>
                    <a:cubicBezTo>
                      <a:pt x="631" y="590"/>
                      <a:pt x="640" y="499"/>
                      <a:pt x="542" y="499"/>
                    </a:cubicBezTo>
                    <a:cubicBezTo>
                      <a:pt x="542" y="499"/>
                      <a:pt x="523" y="497"/>
                      <a:pt x="525" y="485"/>
                    </a:cubicBezTo>
                    <a:lnTo>
                      <a:pt x="675" y="485"/>
                    </a:lnTo>
                    <a:close/>
                    <a:moveTo>
                      <a:pt x="36" y="47"/>
                    </a:moveTo>
                    <a:cubicBezTo>
                      <a:pt x="638" y="47"/>
                      <a:pt x="638" y="47"/>
                      <a:pt x="638" y="47"/>
                    </a:cubicBezTo>
                    <a:cubicBezTo>
                      <a:pt x="638" y="438"/>
                      <a:pt x="638" y="438"/>
                      <a:pt x="638" y="438"/>
                    </a:cubicBezTo>
                    <a:cubicBezTo>
                      <a:pt x="36" y="438"/>
                      <a:pt x="36" y="438"/>
                      <a:pt x="36" y="438"/>
                    </a:cubicBezTo>
                    <a:lnTo>
                      <a:pt x="36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4344988" y="4549775"/>
                <a:ext cx="469900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40" name="Rectangle 11"/>
              <p:cNvSpPr>
                <a:spLocks noChangeArrowheads="1"/>
              </p:cNvSpPr>
              <p:nvPr/>
            </p:nvSpPr>
            <p:spPr bwMode="auto">
              <a:xfrm>
                <a:off x="4103688" y="4664075"/>
                <a:ext cx="954088" cy="69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</p:grpSp>
      </p:grpSp>
      <p:grpSp>
        <p:nvGrpSpPr>
          <p:cNvPr id="41" name="Group 2"/>
          <p:cNvGrpSpPr>
            <a:grpSpLocks/>
          </p:cNvGrpSpPr>
          <p:nvPr/>
        </p:nvGrpSpPr>
        <p:grpSpPr bwMode="auto">
          <a:xfrm>
            <a:off x="973910" y="3068960"/>
            <a:ext cx="526256" cy="746125"/>
            <a:chOff x="1053019" y="2971144"/>
            <a:chExt cx="700613" cy="746795"/>
          </a:xfrm>
        </p:grpSpPr>
        <p:sp>
          <p:nvSpPr>
            <p:cNvPr id="42" name="Rectangle 7"/>
            <p:cNvSpPr/>
            <p:nvPr/>
          </p:nvSpPr>
          <p:spPr>
            <a:xfrm>
              <a:off x="1053019" y="2971144"/>
              <a:ext cx="700613" cy="746795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ko-KR" altLang="ko-KR" sz="1300">
                <a:solidFill>
                  <a:srgbClr val="FFFFFF"/>
                </a:solidFill>
              </a:endParaRPr>
            </a:p>
          </p:txBody>
        </p:sp>
        <p:grpSp>
          <p:nvGrpSpPr>
            <p:cNvPr id="43" name="Group 32"/>
            <p:cNvGrpSpPr/>
            <p:nvPr/>
          </p:nvGrpSpPr>
          <p:grpSpPr>
            <a:xfrm>
              <a:off x="1181287" y="3167725"/>
              <a:ext cx="435487" cy="379676"/>
              <a:chOff x="3757613" y="3340100"/>
              <a:chExt cx="1635125" cy="1425575"/>
            </a:xfrm>
            <a:solidFill>
              <a:schemeClr val="bg1"/>
            </a:solidFill>
          </p:grpSpPr>
          <p:sp>
            <p:nvSpPr>
              <p:cNvPr id="44" name="Freeform 9"/>
              <p:cNvSpPr>
                <a:spLocks noEditPoints="1"/>
              </p:cNvSpPr>
              <p:nvPr/>
            </p:nvSpPr>
            <p:spPr bwMode="auto">
              <a:xfrm>
                <a:off x="3757613" y="3340100"/>
                <a:ext cx="1635125" cy="1425575"/>
              </a:xfrm>
              <a:custGeom>
                <a:avLst/>
                <a:gdLst>
                  <a:gd name="T0" fmla="*/ 675 w 675"/>
                  <a:gd name="T1" fmla="*/ 485 h 590"/>
                  <a:gd name="T2" fmla="*/ 675 w 675"/>
                  <a:gd name="T3" fmla="*/ 0 h 590"/>
                  <a:gd name="T4" fmla="*/ 0 w 675"/>
                  <a:gd name="T5" fmla="*/ 0 h 590"/>
                  <a:gd name="T6" fmla="*/ 0 w 675"/>
                  <a:gd name="T7" fmla="*/ 485 h 590"/>
                  <a:gd name="T8" fmla="*/ 500 w 675"/>
                  <a:gd name="T9" fmla="*/ 485 h 590"/>
                  <a:gd name="T10" fmla="*/ 543 w 675"/>
                  <a:gd name="T11" fmla="*/ 524 h 590"/>
                  <a:gd name="T12" fmla="*/ 610 w 675"/>
                  <a:gd name="T13" fmla="*/ 590 h 590"/>
                  <a:gd name="T14" fmla="*/ 631 w 675"/>
                  <a:gd name="T15" fmla="*/ 590 h 590"/>
                  <a:gd name="T16" fmla="*/ 542 w 675"/>
                  <a:gd name="T17" fmla="*/ 499 h 590"/>
                  <a:gd name="T18" fmla="*/ 525 w 675"/>
                  <a:gd name="T19" fmla="*/ 485 h 590"/>
                  <a:gd name="T20" fmla="*/ 675 w 675"/>
                  <a:gd name="T21" fmla="*/ 485 h 590"/>
                  <a:gd name="T22" fmla="*/ 36 w 675"/>
                  <a:gd name="T23" fmla="*/ 47 h 590"/>
                  <a:gd name="T24" fmla="*/ 638 w 675"/>
                  <a:gd name="T25" fmla="*/ 47 h 590"/>
                  <a:gd name="T26" fmla="*/ 638 w 675"/>
                  <a:gd name="T27" fmla="*/ 438 h 590"/>
                  <a:gd name="T28" fmla="*/ 36 w 675"/>
                  <a:gd name="T29" fmla="*/ 438 h 590"/>
                  <a:gd name="T30" fmla="*/ 36 w 675"/>
                  <a:gd name="T31" fmla="*/ 47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5" h="590">
                    <a:moveTo>
                      <a:pt x="675" y="485"/>
                    </a:moveTo>
                    <a:cubicBezTo>
                      <a:pt x="675" y="0"/>
                      <a:pt x="675" y="0"/>
                      <a:pt x="6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5"/>
                      <a:pt x="0" y="485"/>
                      <a:pt x="0" y="485"/>
                    </a:cubicBezTo>
                    <a:cubicBezTo>
                      <a:pt x="500" y="485"/>
                      <a:pt x="500" y="485"/>
                      <a:pt x="500" y="485"/>
                    </a:cubicBezTo>
                    <a:cubicBezTo>
                      <a:pt x="500" y="497"/>
                      <a:pt x="505" y="524"/>
                      <a:pt x="543" y="524"/>
                    </a:cubicBezTo>
                    <a:cubicBezTo>
                      <a:pt x="543" y="524"/>
                      <a:pt x="610" y="521"/>
                      <a:pt x="610" y="590"/>
                    </a:cubicBezTo>
                    <a:cubicBezTo>
                      <a:pt x="631" y="590"/>
                      <a:pt x="631" y="590"/>
                      <a:pt x="631" y="590"/>
                    </a:cubicBezTo>
                    <a:cubicBezTo>
                      <a:pt x="631" y="590"/>
                      <a:pt x="640" y="499"/>
                      <a:pt x="542" y="499"/>
                    </a:cubicBezTo>
                    <a:cubicBezTo>
                      <a:pt x="542" y="499"/>
                      <a:pt x="523" y="497"/>
                      <a:pt x="525" y="485"/>
                    </a:cubicBezTo>
                    <a:lnTo>
                      <a:pt x="675" y="485"/>
                    </a:lnTo>
                    <a:close/>
                    <a:moveTo>
                      <a:pt x="36" y="47"/>
                    </a:moveTo>
                    <a:cubicBezTo>
                      <a:pt x="638" y="47"/>
                      <a:pt x="638" y="47"/>
                      <a:pt x="638" y="47"/>
                    </a:cubicBezTo>
                    <a:cubicBezTo>
                      <a:pt x="638" y="438"/>
                      <a:pt x="638" y="438"/>
                      <a:pt x="638" y="438"/>
                    </a:cubicBezTo>
                    <a:cubicBezTo>
                      <a:pt x="36" y="438"/>
                      <a:pt x="36" y="438"/>
                      <a:pt x="36" y="438"/>
                    </a:cubicBezTo>
                    <a:lnTo>
                      <a:pt x="36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4344988" y="4549775"/>
                <a:ext cx="469900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4103688" y="4664075"/>
                <a:ext cx="954088" cy="69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</p:grpSp>
      </p:grpSp>
      <p:grpSp>
        <p:nvGrpSpPr>
          <p:cNvPr id="47" name="Group 2"/>
          <p:cNvGrpSpPr>
            <a:grpSpLocks/>
          </p:cNvGrpSpPr>
          <p:nvPr/>
        </p:nvGrpSpPr>
        <p:grpSpPr bwMode="auto">
          <a:xfrm>
            <a:off x="971600" y="5228630"/>
            <a:ext cx="526256" cy="746125"/>
            <a:chOff x="1053019" y="2971144"/>
            <a:chExt cx="700613" cy="746795"/>
          </a:xfrm>
        </p:grpSpPr>
        <p:sp>
          <p:nvSpPr>
            <p:cNvPr id="48" name="Rectangle 7"/>
            <p:cNvSpPr/>
            <p:nvPr/>
          </p:nvSpPr>
          <p:spPr>
            <a:xfrm>
              <a:off x="1053019" y="2971144"/>
              <a:ext cx="700613" cy="746795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ko-KR" altLang="ko-KR" sz="1300">
                <a:solidFill>
                  <a:srgbClr val="FFFFFF"/>
                </a:solidFill>
              </a:endParaRPr>
            </a:p>
          </p:txBody>
        </p:sp>
        <p:grpSp>
          <p:nvGrpSpPr>
            <p:cNvPr id="49" name="Group 32"/>
            <p:cNvGrpSpPr/>
            <p:nvPr/>
          </p:nvGrpSpPr>
          <p:grpSpPr>
            <a:xfrm>
              <a:off x="1181287" y="3167725"/>
              <a:ext cx="435487" cy="379676"/>
              <a:chOff x="3757613" y="3340100"/>
              <a:chExt cx="1635125" cy="1425575"/>
            </a:xfrm>
            <a:solidFill>
              <a:schemeClr val="bg1"/>
            </a:solidFill>
          </p:grpSpPr>
          <p:sp>
            <p:nvSpPr>
              <p:cNvPr id="50" name="Freeform 9"/>
              <p:cNvSpPr>
                <a:spLocks noEditPoints="1"/>
              </p:cNvSpPr>
              <p:nvPr/>
            </p:nvSpPr>
            <p:spPr bwMode="auto">
              <a:xfrm>
                <a:off x="3757613" y="3340100"/>
                <a:ext cx="1635125" cy="1425575"/>
              </a:xfrm>
              <a:custGeom>
                <a:avLst/>
                <a:gdLst>
                  <a:gd name="T0" fmla="*/ 675 w 675"/>
                  <a:gd name="T1" fmla="*/ 485 h 590"/>
                  <a:gd name="T2" fmla="*/ 675 w 675"/>
                  <a:gd name="T3" fmla="*/ 0 h 590"/>
                  <a:gd name="T4" fmla="*/ 0 w 675"/>
                  <a:gd name="T5" fmla="*/ 0 h 590"/>
                  <a:gd name="T6" fmla="*/ 0 w 675"/>
                  <a:gd name="T7" fmla="*/ 485 h 590"/>
                  <a:gd name="T8" fmla="*/ 500 w 675"/>
                  <a:gd name="T9" fmla="*/ 485 h 590"/>
                  <a:gd name="T10" fmla="*/ 543 w 675"/>
                  <a:gd name="T11" fmla="*/ 524 h 590"/>
                  <a:gd name="T12" fmla="*/ 610 w 675"/>
                  <a:gd name="T13" fmla="*/ 590 h 590"/>
                  <a:gd name="T14" fmla="*/ 631 w 675"/>
                  <a:gd name="T15" fmla="*/ 590 h 590"/>
                  <a:gd name="T16" fmla="*/ 542 w 675"/>
                  <a:gd name="T17" fmla="*/ 499 h 590"/>
                  <a:gd name="T18" fmla="*/ 525 w 675"/>
                  <a:gd name="T19" fmla="*/ 485 h 590"/>
                  <a:gd name="T20" fmla="*/ 675 w 675"/>
                  <a:gd name="T21" fmla="*/ 485 h 590"/>
                  <a:gd name="T22" fmla="*/ 36 w 675"/>
                  <a:gd name="T23" fmla="*/ 47 h 590"/>
                  <a:gd name="T24" fmla="*/ 638 w 675"/>
                  <a:gd name="T25" fmla="*/ 47 h 590"/>
                  <a:gd name="T26" fmla="*/ 638 w 675"/>
                  <a:gd name="T27" fmla="*/ 438 h 590"/>
                  <a:gd name="T28" fmla="*/ 36 w 675"/>
                  <a:gd name="T29" fmla="*/ 438 h 590"/>
                  <a:gd name="T30" fmla="*/ 36 w 675"/>
                  <a:gd name="T31" fmla="*/ 47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5" h="590">
                    <a:moveTo>
                      <a:pt x="675" y="485"/>
                    </a:moveTo>
                    <a:cubicBezTo>
                      <a:pt x="675" y="0"/>
                      <a:pt x="675" y="0"/>
                      <a:pt x="6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5"/>
                      <a:pt x="0" y="485"/>
                      <a:pt x="0" y="485"/>
                    </a:cubicBezTo>
                    <a:cubicBezTo>
                      <a:pt x="500" y="485"/>
                      <a:pt x="500" y="485"/>
                      <a:pt x="500" y="485"/>
                    </a:cubicBezTo>
                    <a:cubicBezTo>
                      <a:pt x="500" y="497"/>
                      <a:pt x="505" y="524"/>
                      <a:pt x="543" y="524"/>
                    </a:cubicBezTo>
                    <a:cubicBezTo>
                      <a:pt x="543" y="524"/>
                      <a:pt x="610" y="521"/>
                      <a:pt x="610" y="590"/>
                    </a:cubicBezTo>
                    <a:cubicBezTo>
                      <a:pt x="631" y="590"/>
                      <a:pt x="631" y="590"/>
                      <a:pt x="631" y="590"/>
                    </a:cubicBezTo>
                    <a:cubicBezTo>
                      <a:pt x="631" y="590"/>
                      <a:pt x="640" y="499"/>
                      <a:pt x="542" y="499"/>
                    </a:cubicBezTo>
                    <a:cubicBezTo>
                      <a:pt x="542" y="499"/>
                      <a:pt x="523" y="497"/>
                      <a:pt x="525" y="485"/>
                    </a:cubicBezTo>
                    <a:lnTo>
                      <a:pt x="675" y="485"/>
                    </a:lnTo>
                    <a:close/>
                    <a:moveTo>
                      <a:pt x="36" y="47"/>
                    </a:moveTo>
                    <a:cubicBezTo>
                      <a:pt x="638" y="47"/>
                      <a:pt x="638" y="47"/>
                      <a:pt x="638" y="47"/>
                    </a:cubicBezTo>
                    <a:cubicBezTo>
                      <a:pt x="638" y="438"/>
                      <a:pt x="638" y="438"/>
                      <a:pt x="638" y="438"/>
                    </a:cubicBezTo>
                    <a:cubicBezTo>
                      <a:pt x="36" y="438"/>
                      <a:pt x="36" y="438"/>
                      <a:pt x="36" y="438"/>
                    </a:cubicBezTo>
                    <a:lnTo>
                      <a:pt x="36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51" name="Rectangle 10"/>
              <p:cNvSpPr>
                <a:spLocks noChangeArrowheads="1"/>
              </p:cNvSpPr>
              <p:nvPr/>
            </p:nvSpPr>
            <p:spPr bwMode="auto">
              <a:xfrm>
                <a:off x="4344988" y="4549775"/>
                <a:ext cx="469900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52" name="Rectangle 11"/>
              <p:cNvSpPr>
                <a:spLocks noChangeArrowheads="1"/>
              </p:cNvSpPr>
              <p:nvPr/>
            </p:nvSpPr>
            <p:spPr bwMode="auto">
              <a:xfrm>
                <a:off x="4103688" y="4664075"/>
                <a:ext cx="954088" cy="69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1247092" y="1198891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운용기간</a:t>
            </a:r>
            <a:endParaRPr lang="en-US" altLang="ko-KR" sz="16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47092" y="2130974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계약자산</a:t>
            </a:r>
            <a:endParaRPr lang="en-US" altLang="ko-KR" sz="16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47092" y="3059668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전략개요</a:t>
            </a:r>
            <a:endParaRPr lang="en-US" altLang="ko-KR" sz="16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91680" y="3363233"/>
            <a:ext cx="728667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통상 만기일까지 남은 기간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전날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/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전전날 상황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당일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KOSP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I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지수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미결제약정 등을  종합적으로 고려해서 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최근월물과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차근월물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시장상황에 따라 포지션을 구축할 수 있음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)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을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최근월물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기준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만기 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4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주 전에는  비싼 </a:t>
            </a:r>
            <a:r>
              <a:rPr lang="ko-KR" altLang="en-US" sz="11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콜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매수와 싼 </a:t>
            </a:r>
            <a:r>
              <a:rPr lang="ko-KR" altLang="en-US" sz="11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콜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매도를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 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2~5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의 비율로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/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비싼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풋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1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매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수와 싼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풋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매도를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:2~4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의 비율로 포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지션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구축</a:t>
            </a:r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177800" indent="-1778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만기 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주 전부터 비싼 콜 매수와 싼 콜 매도를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2~3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의 비율로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/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비싼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풋매수와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싼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풋매도를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1.5~2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의 비율로  포지션을 구축함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(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단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시장 상황에 따라 비율은 많이 달라질 수 있음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시걸전략을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기본으로 포지션을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Overnight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하면서 적절한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Hedge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를 통해 시장 상황에 맞게 포지션을 관리하면서 </a:t>
            </a:r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옵션의 시간가치를 수익화 하는 전략</a:t>
            </a:r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357290" y="5157192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 </a:t>
            </a:r>
            <a:r>
              <a:rPr lang="ko-KR" altLang="en-US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전략</a:t>
            </a:r>
            <a:endParaRPr lang="en-US" altLang="ko-KR" sz="16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운용 전략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75" name="직선 연결선 74"/>
          <p:cNvCxnSpPr/>
          <p:nvPr/>
        </p:nvCxnSpPr>
        <p:spPr>
          <a:xfrm rot="10800000">
            <a:off x="1071538" y="4500570"/>
            <a:ext cx="7143800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83"/>
          <p:cNvSpPr/>
          <p:nvPr/>
        </p:nvSpPr>
        <p:spPr bwMode="auto">
          <a:xfrm>
            <a:off x="714348" y="1500174"/>
            <a:ext cx="7715304" cy="4643470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22225"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latin typeface="Raleway" pitchFamily="34" charset="0"/>
              <a:ea typeface="굴림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rot="16200000" flipH="1">
            <a:off x="-71470" y="3714751"/>
            <a:ext cx="3152797" cy="9525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42976" y="2071678"/>
            <a:ext cx="430887" cy="10772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손익 </a:t>
            </a:r>
            <a:r>
              <a:rPr lang="en-US" altLang="ko-KR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&gt;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14414" y="4143380"/>
            <a:ext cx="35719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57224" y="4500570"/>
            <a:ext cx="78581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-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357422" y="1752889"/>
            <a:ext cx="50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sz="2400" b="1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시걸</a:t>
            </a:r>
            <a:r>
              <a:rPr lang="ko-KR" altLang="en-US" sz="2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전략 </a:t>
            </a:r>
            <a:r>
              <a:rPr lang="en-US" altLang="ko-KR" sz="2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&gt;</a:t>
            </a:r>
          </a:p>
        </p:txBody>
      </p:sp>
      <p:grpSp>
        <p:nvGrpSpPr>
          <p:cNvPr id="97" name="그룹 45"/>
          <p:cNvGrpSpPr>
            <a:grpSpLocks/>
          </p:cNvGrpSpPr>
          <p:nvPr/>
        </p:nvGrpSpPr>
        <p:grpSpPr bwMode="auto">
          <a:xfrm>
            <a:off x="2214546" y="3429000"/>
            <a:ext cx="5357850" cy="1441450"/>
            <a:chOff x="1619672" y="3284984"/>
            <a:chExt cx="5832504" cy="1656184"/>
          </a:xfrm>
        </p:grpSpPr>
        <p:cxnSp>
          <p:nvCxnSpPr>
            <p:cNvPr id="98" name="직선 연결선 97"/>
            <p:cNvCxnSpPr/>
            <p:nvPr/>
          </p:nvCxnSpPr>
          <p:spPr>
            <a:xfrm>
              <a:off x="3348468" y="3933814"/>
              <a:ext cx="2374912" cy="0"/>
            </a:xfrm>
            <a:prstGeom prst="line">
              <a:avLst/>
            </a:prstGeom>
            <a:ln>
              <a:solidFill>
                <a:srgbClr val="EE5F54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 flipH="1" flipV="1">
              <a:off x="2915078" y="3284984"/>
              <a:ext cx="433389" cy="648830"/>
            </a:xfrm>
            <a:prstGeom prst="line">
              <a:avLst/>
            </a:prstGeom>
            <a:ln>
              <a:solidFill>
                <a:srgbClr val="EE5F54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 flipV="1">
              <a:off x="5723379" y="3284984"/>
              <a:ext cx="433390" cy="648830"/>
            </a:xfrm>
            <a:prstGeom prst="line">
              <a:avLst/>
            </a:prstGeom>
            <a:ln>
              <a:solidFill>
                <a:srgbClr val="EE5F54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6156770" y="3284984"/>
              <a:ext cx="1295406" cy="1656184"/>
            </a:xfrm>
            <a:prstGeom prst="line">
              <a:avLst/>
            </a:prstGeom>
            <a:ln>
              <a:solidFill>
                <a:srgbClr val="EE5F54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 flipH="1">
              <a:off x="1619672" y="3284984"/>
              <a:ext cx="1295406" cy="1656184"/>
            </a:xfrm>
            <a:prstGeom prst="line">
              <a:avLst/>
            </a:prstGeom>
            <a:ln>
              <a:solidFill>
                <a:srgbClr val="EE5F54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직선 연결선 106"/>
          <p:cNvCxnSpPr/>
          <p:nvPr/>
        </p:nvCxnSpPr>
        <p:spPr bwMode="auto">
          <a:xfrm rot="16200000" flipV="1">
            <a:off x="1535886" y="4179098"/>
            <a:ext cx="857256" cy="500071"/>
          </a:xfrm>
          <a:prstGeom prst="line">
            <a:avLst/>
          </a:prstGeom>
          <a:ln>
            <a:solidFill>
              <a:srgbClr val="EE5F54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 bwMode="auto">
          <a:xfrm rot="5400000" flipH="1" flipV="1">
            <a:off x="7468638" y="4175700"/>
            <a:ext cx="779020" cy="571504"/>
          </a:xfrm>
          <a:prstGeom prst="line">
            <a:avLst/>
          </a:prstGeom>
          <a:ln>
            <a:solidFill>
              <a:srgbClr val="EE5F54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 flipV="1">
            <a:off x="2987824" y="4015322"/>
            <a:ext cx="298292" cy="709822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 flipV="1">
            <a:off x="2051720" y="4591388"/>
            <a:ext cx="1234396" cy="1337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6572264" y="4581128"/>
            <a:ext cx="1168088" cy="1337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 flipV="1">
            <a:off x="6572264" y="4005064"/>
            <a:ext cx="231984" cy="70982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000100" y="4774180"/>
            <a:ext cx="5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실시간 </a:t>
            </a:r>
            <a:r>
              <a:rPr lang="en-US" altLang="ko-KR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 &gt;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000496" y="4774180"/>
            <a:ext cx="5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&lt; </a:t>
            </a:r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실시간 </a:t>
            </a:r>
            <a:r>
              <a:rPr lang="en-US" altLang="ko-KR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 &gt;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643042" y="2610145"/>
            <a:ext cx="157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 포지션  </a:t>
            </a:r>
            <a:r>
              <a:rPr lang="en-US" altLang="ko-KR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 1.5 ~ 2</a:t>
            </a:r>
          </a:p>
          <a:p>
            <a:pPr algn="ctr"/>
            <a:r>
              <a:rPr lang="en-US" altLang="ko-KR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   :  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429388" y="2643182"/>
            <a:ext cx="157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 포지션  </a:t>
            </a:r>
            <a:r>
              <a:rPr lang="en-US" altLang="ko-KR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 2 ~ 3</a:t>
            </a:r>
          </a:p>
          <a:p>
            <a:pPr algn="ctr"/>
            <a:r>
              <a:rPr lang="en-US" altLang="ko-KR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   :  1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643042" y="2357430"/>
            <a:ext cx="157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 smtClean="0">
                <a:solidFill>
                  <a:srgbClr val="0070C0"/>
                </a:solidFill>
                <a:latin typeface="+mj-ea"/>
                <a:ea typeface="+mj-ea"/>
              </a:rPr>
              <a:t>Put</a:t>
            </a:r>
            <a:r>
              <a: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비율</a:t>
            </a:r>
            <a:endParaRPr lang="en-US" altLang="ko-KR" sz="14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429388" y="2406843"/>
            <a:ext cx="157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 smtClean="0">
                <a:solidFill>
                  <a:srgbClr val="FF0000"/>
                </a:solidFill>
                <a:latin typeface="+mj-ea"/>
                <a:ea typeface="+mj-ea"/>
              </a:rPr>
              <a:t>Call</a:t>
            </a:r>
            <a:r>
              <a: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비율</a:t>
            </a:r>
            <a:endParaRPr lang="en-US" altLang="ko-KR" sz="14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57158" y="885750"/>
            <a:ext cx="5000660" cy="400110"/>
            <a:chOff x="357158" y="885750"/>
            <a:chExt cx="5000660" cy="400110"/>
          </a:xfrm>
        </p:grpSpPr>
        <p:sp>
          <p:nvSpPr>
            <p:cNvPr id="54" name="TextBox 53"/>
            <p:cNvSpPr txBox="1"/>
            <p:nvPr/>
          </p:nvSpPr>
          <p:spPr>
            <a:xfrm>
              <a:off x="357158" y="885750"/>
              <a:ext cx="5000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시걸</a:t>
              </a:r>
              <a:r>
                <a:rPr lang="ko-KR" altLang="en-US" sz="20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전략을 활용한 운용 사례</a:t>
              </a:r>
              <a:endPara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6200000" flipV="1">
              <a:off x="928662" y="1071546"/>
              <a:ext cx="357190" cy="71438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Freeform 83"/>
          <p:cNvSpPr/>
          <p:nvPr/>
        </p:nvSpPr>
        <p:spPr bwMode="auto">
          <a:xfrm>
            <a:off x="1714480" y="2357430"/>
            <a:ext cx="1428760" cy="785818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latin typeface="Raleway" pitchFamily="34" charset="0"/>
              <a:ea typeface="굴림" pitchFamily="50" charset="-127"/>
            </a:endParaRPr>
          </a:p>
        </p:txBody>
      </p:sp>
      <p:sp>
        <p:nvSpPr>
          <p:cNvPr id="134" name="Freeform 83"/>
          <p:cNvSpPr/>
          <p:nvPr/>
        </p:nvSpPr>
        <p:spPr bwMode="auto">
          <a:xfrm>
            <a:off x="6500826" y="2357430"/>
            <a:ext cx="1428760" cy="785818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latin typeface="Raleway" pitchFamily="34" charset="0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40352" y="4221088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&lt; KOSPI 200 &gt;</a:t>
            </a: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리스크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관리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00034" y="816592"/>
            <a:ext cx="5000660" cy="380160"/>
            <a:chOff x="470206" y="833692"/>
            <a:chExt cx="5000660" cy="380160"/>
          </a:xfrm>
        </p:grpSpPr>
        <p:sp>
          <p:nvSpPr>
            <p:cNvPr id="13" name="TextBox 12"/>
            <p:cNvSpPr txBox="1"/>
            <p:nvPr/>
          </p:nvSpPr>
          <p:spPr>
            <a:xfrm>
              <a:off x="470206" y="833692"/>
              <a:ext cx="500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리스크</a:t>
              </a:r>
              <a:r>
                <a:rPr lang="ko-KR" altLang="en-US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관리 </a:t>
              </a:r>
              <a:r>
                <a:rPr lang="en-US" altLang="ko-KR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주간 </a:t>
              </a:r>
              <a:r>
                <a:rPr lang="en-US" altLang="ko-KR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KOSPI 200 </a:t>
              </a:r>
              <a:r>
                <a:rPr lang="ko-KR" altLang="en-US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시장 기준</a:t>
              </a:r>
              <a:r>
                <a:rPr lang="en-US" altLang="ko-KR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 rot="16200000" flipV="1">
              <a:off x="718338" y="999538"/>
              <a:ext cx="357190" cy="71438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+mn-ea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27584" y="1527175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en-US" altLang="ko-KR" sz="2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Action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1640" y="2132856"/>
            <a:ext cx="7128792" cy="1651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spcBef>
                <a:spcPts val="350"/>
              </a:spcBef>
              <a:buAutoNum type="arabicPeriod"/>
            </a:pP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장 중 고객자산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해당 분기 운용 원금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의 손실이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-3%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가 되는 경우 고객에게 사전 통보없이 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indent="-342900">
              <a:spcBef>
                <a:spcPts val="350"/>
              </a:spcBef>
            </a:pP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      Loss - Cut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시행을 원칙으로 하며 사후 고객에게 통보하여 재진입여부를 결정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indent="-342900">
              <a:spcBef>
                <a:spcPts val="350"/>
              </a:spcBef>
            </a:pPr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indent="-342900"/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indent="-342900"/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indent="-342900"/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indent="-342900">
              <a:spcBef>
                <a:spcPts val="350"/>
              </a:spcBef>
              <a:buAutoNum type="arabicPeriod" startAt="2"/>
            </a:pP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오후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45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분 장 마감 기준으로 고객자산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해당 분기 운용 원금 기준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 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손실이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-3%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 발생시  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indent="-342900">
              <a:spcBef>
                <a:spcPts val="350"/>
              </a:spcBef>
            </a:pP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   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고객과의 협의를 통해 </a:t>
            </a:r>
            <a:r>
              <a:rPr lang="ko-KR" altLang="en-US" sz="105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포지션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청산여부를 결정하며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익일 </a:t>
            </a:r>
            <a:r>
              <a:rPr lang="ko-KR" altLang="en-US" sz="1100" spc="-12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주간장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오전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11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시까지 모든 포지션을 청산한다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1640" y="5129316"/>
            <a:ext cx="8496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-3%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에서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Loss-Cut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을 실행한 경우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시장 충격 비용 등으로 인해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-3%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 손실이 날 수 있습니다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단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일별 손실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-3%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반영하여도 누적손실이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-3%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이하인 경우는 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Loss-Cut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시행 하지 않음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또한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운용역이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여러 가지 장 상황을 종합하여  장 중 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Loss-Cut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을 시행하지 않을 수도 있습니다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.(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단 </a:t>
            </a:r>
            <a:r>
              <a:rPr lang="ko-KR" altLang="en-US" sz="11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장마감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후 고객에게 통보</a:t>
            </a: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)</a:t>
            </a:r>
          </a:p>
          <a:p>
            <a:pPr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분기 기준으로 보고서 작성</a:t>
            </a:r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indent="-342900">
              <a:lnSpc>
                <a:spcPct val="120000"/>
              </a:lnSpc>
            </a:pPr>
            <a:r>
              <a:rPr lang="en-US" altLang="ko-KR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          - </a:t>
            </a:r>
            <a:r>
              <a:rPr lang="ko-KR" altLang="en-US" sz="11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투자 일임 보고서 제출</a:t>
            </a:r>
            <a:endParaRPr lang="en-US" altLang="ko-KR" sz="11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611560" y="2708920"/>
            <a:ext cx="6831235" cy="504327"/>
            <a:chOff x="1051992" y="3781222"/>
            <a:chExt cx="6831235" cy="504327"/>
          </a:xfrm>
        </p:grpSpPr>
        <p:sp>
          <p:nvSpPr>
            <p:cNvPr id="94" name="Freeform 83"/>
            <p:cNvSpPr/>
            <p:nvPr/>
          </p:nvSpPr>
          <p:spPr bwMode="auto">
            <a:xfrm>
              <a:off x="2310036" y="3817749"/>
              <a:ext cx="882644" cy="39552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400" spc="-1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95" name="Straight Arrow Connector 42"/>
            <p:cNvCxnSpPr/>
            <p:nvPr/>
          </p:nvCxnSpPr>
          <p:spPr>
            <a:xfrm>
              <a:off x="3500264" y="4041311"/>
              <a:ext cx="131564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1051992" y="3885439"/>
              <a:ext cx="134938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0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62580" y="3781222"/>
              <a:ext cx="134938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장  중</a:t>
              </a:r>
              <a:endParaRPr lang="en-US" altLang="ko-KR" sz="9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6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- 3%</a:t>
              </a:r>
            </a:p>
          </p:txBody>
        </p:sp>
        <p:sp>
          <p:nvSpPr>
            <p:cNvPr id="98" name="Freeform 83"/>
            <p:cNvSpPr/>
            <p:nvPr/>
          </p:nvSpPr>
          <p:spPr bwMode="auto">
            <a:xfrm>
              <a:off x="3860304" y="3818065"/>
              <a:ext cx="1213369" cy="404730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400" spc="-1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797539" y="3828847"/>
              <a:ext cx="13493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Loss-Cut</a:t>
              </a:r>
            </a:p>
          </p:txBody>
        </p:sp>
        <p:cxnSp>
          <p:nvCxnSpPr>
            <p:cNvPr id="100" name="Straight Arrow Connector 42"/>
            <p:cNvCxnSpPr/>
            <p:nvPr/>
          </p:nvCxnSpPr>
          <p:spPr>
            <a:xfrm>
              <a:off x="5312916" y="4041311"/>
              <a:ext cx="131564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eform 83"/>
            <p:cNvSpPr/>
            <p:nvPr/>
          </p:nvSpPr>
          <p:spPr bwMode="auto">
            <a:xfrm>
              <a:off x="5732512" y="3806949"/>
              <a:ext cx="1872208" cy="425371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400" spc="-1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434955" y="3790474"/>
              <a:ext cx="244827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사후 고객에게 통보</a:t>
              </a:r>
              <a:endPara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재진입 여부 결정</a:t>
              </a:r>
              <a:r>
                <a:rPr lang="en-US" altLang="ko-KR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1638440" y="4149080"/>
            <a:ext cx="6224301" cy="493901"/>
            <a:chOff x="2317664" y="4396097"/>
            <a:chExt cx="6224301" cy="493901"/>
          </a:xfrm>
        </p:grpSpPr>
        <p:sp>
          <p:nvSpPr>
            <p:cNvPr id="105" name="Freeform 83"/>
            <p:cNvSpPr/>
            <p:nvPr/>
          </p:nvSpPr>
          <p:spPr bwMode="auto">
            <a:xfrm>
              <a:off x="2527065" y="4416746"/>
              <a:ext cx="923959" cy="45420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400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317664" y="4412944"/>
              <a:ext cx="134938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장  마감</a:t>
              </a:r>
              <a:endParaRPr lang="en-US" altLang="ko-KR" sz="9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6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- 3%</a:t>
              </a:r>
            </a:p>
          </p:txBody>
        </p:sp>
        <p:cxnSp>
          <p:nvCxnSpPr>
            <p:cNvPr id="107" name="Straight Arrow Connector 42"/>
            <p:cNvCxnSpPr/>
            <p:nvPr/>
          </p:nvCxnSpPr>
          <p:spPr>
            <a:xfrm>
              <a:off x="3732458" y="4621527"/>
              <a:ext cx="131564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83"/>
            <p:cNvSpPr/>
            <p:nvPr/>
          </p:nvSpPr>
          <p:spPr bwMode="auto">
            <a:xfrm>
              <a:off x="4099096" y="4415028"/>
              <a:ext cx="1656912" cy="432048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400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993180" y="4419850"/>
              <a:ext cx="1836204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고객과 협의</a:t>
              </a:r>
              <a:endPara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( </a:t>
              </a:r>
              <a:r>
                <a:rPr lang="ko-KR" altLang="en-US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포지션 청산여부 결정 </a:t>
              </a:r>
              <a:r>
                <a:rPr lang="en-US" altLang="ko-KR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  <p:cxnSp>
          <p:nvCxnSpPr>
            <p:cNvPr id="110" name="Straight Arrow Connector 42"/>
            <p:cNvCxnSpPr/>
            <p:nvPr/>
          </p:nvCxnSpPr>
          <p:spPr>
            <a:xfrm>
              <a:off x="6008422" y="4621527"/>
              <a:ext cx="131564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Freeform 83"/>
            <p:cNvSpPr/>
            <p:nvPr/>
          </p:nvSpPr>
          <p:spPr bwMode="auto">
            <a:xfrm>
              <a:off x="6390775" y="4410325"/>
              <a:ext cx="1917083" cy="421893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400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161701" y="4396097"/>
              <a:ext cx="2380264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당일 </a:t>
              </a:r>
              <a:r>
                <a:rPr lang="ko-KR" altLang="en-US" sz="9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야간장</a:t>
              </a:r>
              <a:r>
                <a:rPr lang="ko-KR" altLang="en-US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~ </a:t>
              </a:r>
              <a:r>
                <a:rPr lang="ko-KR" altLang="en-US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익일 </a:t>
              </a:r>
              <a:r>
                <a:rPr lang="ko-KR" altLang="en-US" sz="9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주간장</a:t>
              </a:r>
              <a:r>
                <a:rPr lang="ko-KR" altLang="en-US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 </a:t>
              </a:r>
              <a:r>
                <a:rPr lang="en-US" altLang="ko-KR" sz="9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am11:00</a:t>
              </a:r>
            </a:p>
            <a:p>
              <a:pPr algn="ctr"/>
              <a:r>
                <a:rPr lang="ko-KR" altLang="en-US" sz="14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모든 포지션 청산</a:t>
              </a:r>
              <a:endPara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83568" y="4869160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◆  기타사항</a:t>
            </a:r>
            <a:endParaRPr lang="en-US" altLang="ko-KR" sz="12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상품의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특징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06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47664" y="1124744"/>
            <a:ext cx="500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실시간 </a:t>
            </a:r>
            <a:r>
              <a: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</a:t>
            </a:r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통한 위험발생의 사전적 제거</a:t>
            </a:r>
            <a:endParaRPr lang="en-US" altLang="ko-KR" sz="14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 rot="16200000" flipH="1">
            <a:off x="1712363" y="1487797"/>
            <a:ext cx="647176" cy="642942"/>
          </a:xfrm>
          <a:prstGeom prst="line">
            <a:avLst/>
          </a:prstGeom>
          <a:ln w="9525">
            <a:solidFill>
              <a:srgbClr val="EA38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rot="10800000">
            <a:off x="2357426" y="2131268"/>
            <a:ext cx="5572161" cy="1588"/>
          </a:xfrm>
          <a:prstGeom prst="line">
            <a:avLst/>
          </a:prstGeom>
          <a:ln w="9525">
            <a:solidFill>
              <a:srgbClr val="EA38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339752" y="2329135"/>
            <a:ext cx="500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안정적인 수익 창출</a:t>
            </a:r>
            <a:endParaRPr lang="en-US" altLang="ko-KR" sz="14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339752" y="3193231"/>
            <a:ext cx="500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증거금 </a:t>
            </a:r>
            <a:r>
              <a: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Know - How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339752" y="4201343"/>
            <a:ext cx="500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낮은 표준편차</a:t>
            </a:r>
            <a:endParaRPr lang="en-US" altLang="ko-KR" sz="14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339752" y="5013176"/>
            <a:ext cx="500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야간 선물 </a:t>
            </a:r>
            <a:r>
              <a: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옵션 활용</a:t>
            </a:r>
            <a:endParaRPr lang="en-US" altLang="ko-KR" sz="14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28860" y="1412776"/>
            <a:ext cx="635798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장의 움직임에 따라 지속적인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로 장중 등락 폭에 상관없이 안전한 수익 관리 가능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KOSPI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종합주가지수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±20pt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 변동 시 장이 한쪽으로 크게 쏠릴 수 있다는 가정하에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Hedge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옵션의 가속구간을 타는 상황에 대비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411760" y="2636912"/>
            <a:ext cx="5000660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과거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년간 월 기준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0.5 ~ 2%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수익을 꾸준히 창출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428728" y="3145528"/>
            <a:ext cx="571504" cy="571504"/>
          </a:xfrm>
          <a:prstGeom prst="ellipse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1428728" y="4153640"/>
            <a:ext cx="571504" cy="571504"/>
          </a:xfrm>
          <a:prstGeom prst="ellipse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1428728" y="5233760"/>
            <a:ext cx="571504" cy="571504"/>
          </a:xfrm>
          <a:prstGeom prst="ellipse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2411760" y="3463697"/>
            <a:ext cx="5857916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옵션의 증거금은 복잡한 체계로 구성되어 있으나 이를 실무 경험을 토대로 정확하게 파악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증거금을 활용하여 거의 무 위험에 가까운 수익을 추가적으로 창출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0.05%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411760" y="4471809"/>
            <a:ext cx="5857916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월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1%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이하의 낮은 수익률 표준편차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10</a:t>
            </a:r>
            <a:r>
              <a:rPr lang="ko-KR" altLang="en-US" sz="1100" spc="-12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억원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기준 일일 변동금액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100" spc="-12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천만원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이하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304256" y="5301208"/>
            <a:ext cx="673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통상 만기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주일 전부터 미국 다우지수와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S&amp;P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상황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특히 야간시장 개시시점부터  오후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8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시까지 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±1.0%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변동 시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 따라 주로 야간옵션 매매를 병행하여 포지션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Overnight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 발생하는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Gap </a:t>
            </a:r>
          </a:p>
          <a:p>
            <a:pPr>
              <a:spcBef>
                <a:spcPts val="350"/>
              </a:spcBef>
            </a:pP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(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장 마감 후 예상치 못한 호재 및 악재로 다음날 아침 주가가 급등락으로 시작하는 문제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으로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</a:pP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인한 손실 발생 가능성을 줄일 수 있음  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1835696" y="2564904"/>
            <a:ext cx="500066" cy="428628"/>
          </a:xfrm>
          <a:prstGeom prst="line">
            <a:avLst/>
          </a:prstGeom>
          <a:ln w="9525">
            <a:solidFill>
              <a:srgbClr val="EE5F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rot="10800000">
            <a:off x="2339752" y="2996952"/>
            <a:ext cx="5572161" cy="1588"/>
          </a:xfrm>
          <a:prstGeom prst="line">
            <a:avLst/>
          </a:prstGeom>
          <a:noFill/>
          <a:ln>
            <a:solidFill>
              <a:srgbClr val="EE5F54"/>
            </a:solidFill>
          </a:ln>
        </p:spPr>
      </p:cxnSp>
      <p:cxnSp>
        <p:nvCxnSpPr>
          <p:cNvPr id="91" name="직선 연결선 90"/>
          <p:cNvCxnSpPr/>
          <p:nvPr/>
        </p:nvCxnSpPr>
        <p:spPr>
          <a:xfrm>
            <a:off x="1857356" y="3504428"/>
            <a:ext cx="500066" cy="428628"/>
          </a:xfrm>
          <a:prstGeom prst="line">
            <a:avLst/>
          </a:prstGeom>
          <a:ln w="9525">
            <a:solidFill>
              <a:srgbClr val="EE5F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rot="10800000">
            <a:off x="2357426" y="4075483"/>
            <a:ext cx="5572161" cy="1588"/>
          </a:xfrm>
          <a:prstGeom prst="line">
            <a:avLst/>
          </a:prstGeom>
          <a:ln w="9525">
            <a:solidFill>
              <a:srgbClr val="EA38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857356" y="4512540"/>
            <a:ext cx="500066" cy="428628"/>
          </a:xfrm>
          <a:prstGeom prst="line">
            <a:avLst/>
          </a:prstGeom>
          <a:ln w="9525">
            <a:solidFill>
              <a:srgbClr val="EE5F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rot="10800000">
            <a:off x="2357426" y="4939579"/>
            <a:ext cx="5572161" cy="1588"/>
          </a:xfrm>
          <a:prstGeom prst="line">
            <a:avLst/>
          </a:prstGeom>
          <a:ln w="9525">
            <a:solidFill>
              <a:srgbClr val="EA38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16200000" flipH="1">
            <a:off x="1821637" y="5701527"/>
            <a:ext cx="571504" cy="500066"/>
          </a:xfrm>
          <a:prstGeom prst="line">
            <a:avLst/>
          </a:prstGeom>
          <a:ln w="9525">
            <a:solidFill>
              <a:srgbClr val="EE5F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rot="10800000">
            <a:off x="2357428" y="6235723"/>
            <a:ext cx="5572159" cy="1588"/>
          </a:xfrm>
          <a:prstGeom prst="line">
            <a:avLst/>
          </a:prstGeom>
          <a:ln w="9525">
            <a:solidFill>
              <a:srgbClr val="EA38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1428728" y="2137416"/>
            <a:ext cx="571504" cy="571504"/>
          </a:xfrm>
          <a:prstGeom prst="ellipse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1428728" y="1201312"/>
            <a:ext cx="571504" cy="571504"/>
          </a:xfrm>
          <a:prstGeom prst="ellipse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상품의 손실 가능 상황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07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1600" y="4429132"/>
            <a:ext cx="500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당사  </a:t>
            </a:r>
            <a:r>
              <a:rPr lang="ko-KR" altLang="en-US" sz="1200" b="1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운용역</a:t>
            </a:r>
            <a:r>
              <a:rPr lang="ko-KR" altLang="en-US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ko-KR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</a:t>
            </a:r>
            <a:r>
              <a:rPr lang="ko-KR" altLang="en-US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년간 운용하면서 월 기준으로 </a:t>
            </a:r>
            <a:r>
              <a:rPr lang="en-US" altLang="ko-KR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3% </a:t>
            </a:r>
            <a:r>
              <a:rPr lang="ko-KR" altLang="en-US" sz="12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 손실이 한 번 발생</a:t>
            </a:r>
            <a:endParaRPr lang="en-US" altLang="ko-KR" sz="12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Freeform 83"/>
          <p:cNvSpPr/>
          <p:nvPr/>
        </p:nvSpPr>
        <p:spPr bwMode="auto">
          <a:xfrm>
            <a:off x="2722592" y="3106288"/>
            <a:ext cx="1000132" cy="428628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22225"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57290" y="1285860"/>
            <a:ext cx="63579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통상 지수가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 연속 상승하는데 익일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GAP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으로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3%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 하락하여 시작하는 경우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통상 지수가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 연속 하락하는데 익일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GAP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으로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3%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 상승하여 시작하는 경우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전쟁 등 천재지변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테러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범죄 등 불가항력적인 사건이 일어나는 경우는 큰 폭의 손실  발생 가능</a:t>
            </a:r>
            <a:endParaRPr lang="en-US" altLang="ko-KR" sz="11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</a:pP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 ※ </a:t>
            </a:r>
            <a:r>
              <a:rPr lang="ko-KR" altLang="en-US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위의 경우가 아니더라도 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-3%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</a:t>
            </a:r>
            <a:r>
              <a:rPr lang="ko-KR" altLang="en-US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의 손실이 발생할 수도 있습니다</a:t>
            </a:r>
            <a:endParaRPr lang="en-US" altLang="ko-KR" sz="9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</a:pP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 ※ </a:t>
            </a:r>
            <a:r>
              <a:rPr lang="ko-KR" altLang="en-US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장 상황에 따라 </a:t>
            </a: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-1% </a:t>
            </a:r>
            <a:r>
              <a:rPr lang="ko-KR" altLang="en-US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정도의 손실은 언제든지 발생할 수 있습니다</a:t>
            </a: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</a:p>
          <a:p>
            <a:pPr marL="271463" indent="-271463">
              <a:spcBef>
                <a:spcPts val="350"/>
              </a:spcBef>
            </a:pP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   ※ </a:t>
            </a:r>
            <a:r>
              <a:rPr lang="ko-KR" altLang="en-US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위의 경우가 생기면 반드시 손실이 발생 한다는 것이 아니며 실제로  </a:t>
            </a: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2005</a:t>
            </a:r>
            <a:r>
              <a:rPr lang="ko-KR" altLang="en-US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년 </a:t>
            </a: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12</a:t>
            </a:r>
            <a:r>
              <a:rPr lang="ko-KR" altLang="en-US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월부터 </a:t>
            </a: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2018</a:t>
            </a:r>
            <a:r>
              <a:rPr lang="ko-KR" altLang="en-US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년 </a:t>
            </a: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</a:t>
            </a:r>
            <a:r>
              <a:rPr lang="ko-KR" altLang="en-US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월까지 위의 경우가  </a:t>
            </a: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9</a:t>
            </a:r>
            <a:r>
              <a:rPr lang="ko-KR" altLang="en-US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번  발생하였으나            실제로 손실 난 경우는 없었습니다</a:t>
            </a:r>
            <a:endParaRPr lang="en-US" altLang="ko-KR" sz="9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</a:pPr>
            <a:r>
              <a:rPr lang="en-US" altLang="ko-KR" sz="9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7224" y="960983"/>
            <a:ext cx="500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상품의 </a:t>
            </a:r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손실이  </a:t>
            </a:r>
            <a:r>
              <a: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 </a:t>
            </a:r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 기준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-3%</a:t>
            </a:r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 발생할 수 있는 경우</a:t>
            </a:r>
            <a:endParaRPr lang="en-US" altLang="ko-KR" sz="14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81930" y="3178036"/>
            <a:ext cx="2286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전전날 상승</a:t>
            </a:r>
            <a:endParaRPr lang="en-US" altLang="ko-KR" sz="11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54136" y="3178036"/>
            <a:ext cx="2286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전날 상승</a:t>
            </a:r>
            <a:endParaRPr lang="en-US" altLang="ko-KR" sz="11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Freeform 83"/>
          <p:cNvSpPr/>
          <p:nvPr/>
        </p:nvSpPr>
        <p:spPr bwMode="auto">
          <a:xfrm>
            <a:off x="4291948" y="3106288"/>
            <a:ext cx="1000132" cy="428628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22225"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ea typeface="굴림" pitchFamily="50" charset="-127"/>
            </a:endParaRPr>
          </a:p>
        </p:txBody>
      </p:sp>
      <p:cxnSp>
        <p:nvCxnSpPr>
          <p:cNvPr id="49" name="Straight Arrow Connector 42"/>
          <p:cNvCxnSpPr/>
          <p:nvPr/>
        </p:nvCxnSpPr>
        <p:spPr>
          <a:xfrm>
            <a:off x="1714480" y="3614600"/>
            <a:ext cx="6241896" cy="0"/>
          </a:xfrm>
          <a:prstGeom prst="straightConnector1">
            <a:avLst/>
          </a:prstGeom>
          <a:ln w="12700">
            <a:solidFill>
              <a:srgbClr val="EE5F5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29190" y="3106171"/>
            <a:ext cx="3786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당일  </a:t>
            </a:r>
            <a:r>
              <a:rPr lang="en-US" altLang="ko-KR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3%</a:t>
            </a: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 하락으로 시작할 때</a:t>
            </a:r>
            <a:endParaRPr lang="en-US" altLang="ko-KR" sz="11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예</a:t>
            </a:r>
            <a:r>
              <a:rPr lang="en-US" altLang="ko-KR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지수 </a:t>
            </a:r>
            <a:r>
              <a:rPr lang="en-US" altLang="ko-KR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2000pt</a:t>
            </a: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 때 </a:t>
            </a:r>
            <a:r>
              <a:rPr lang="en-US" altLang="ko-KR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60pt </a:t>
            </a: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하락</a:t>
            </a:r>
            <a:endParaRPr lang="en-US" altLang="ko-KR" sz="11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51"/>
          <p:cNvGrpSpPr/>
          <p:nvPr/>
        </p:nvGrpSpPr>
        <p:grpSpPr>
          <a:xfrm>
            <a:off x="1983132" y="3105010"/>
            <a:ext cx="428628" cy="1040121"/>
            <a:chOff x="1551084" y="2215694"/>
            <a:chExt cx="428628" cy="1040121"/>
          </a:xfrm>
        </p:grpSpPr>
        <p:grpSp>
          <p:nvGrpSpPr>
            <p:cNvPr id="3" name="그룹 98"/>
            <p:cNvGrpSpPr/>
            <p:nvPr/>
          </p:nvGrpSpPr>
          <p:grpSpPr>
            <a:xfrm>
              <a:off x="1551084" y="2215694"/>
              <a:ext cx="428628" cy="358778"/>
              <a:chOff x="1000100" y="2786058"/>
              <a:chExt cx="428628" cy="358778"/>
            </a:xfrm>
          </p:grpSpPr>
          <p:cxnSp>
            <p:nvCxnSpPr>
              <p:cNvPr id="59" name="직선 연결선 58"/>
              <p:cNvCxnSpPr/>
              <p:nvPr/>
            </p:nvCxnSpPr>
            <p:spPr>
              <a:xfrm>
                <a:off x="1285852" y="3143248"/>
                <a:ext cx="142876" cy="1588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97"/>
              <p:cNvGrpSpPr/>
              <p:nvPr/>
            </p:nvGrpSpPr>
            <p:grpSpPr>
              <a:xfrm>
                <a:off x="1000100" y="2786058"/>
                <a:ext cx="366714" cy="357190"/>
                <a:chOff x="1000100" y="2786058"/>
                <a:chExt cx="366714" cy="357190"/>
              </a:xfrm>
            </p:grpSpPr>
            <p:grpSp>
              <p:nvGrpSpPr>
                <p:cNvPr id="5" name="그룹 69"/>
                <p:cNvGrpSpPr/>
                <p:nvPr/>
              </p:nvGrpSpPr>
              <p:grpSpPr>
                <a:xfrm>
                  <a:off x="1000100" y="2786058"/>
                  <a:ext cx="214314" cy="285752"/>
                  <a:chOff x="1000100" y="2786058"/>
                  <a:chExt cx="214314" cy="285752"/>
                </a:xfrm>
              </p:grpSpPr>
              <p:sp>
                <p:nvSpPr>
                  <p:cNvPr id="63" name="직사각형 62"/>
                  <p:cNvSpPr/>
                  <p:nvPr/>
                </p:nvSpPr>
                <p:spPr>
                  <a:xfrm>
                    <a:off x="1000100" y="2928934"/>
                    <a:ext cx="71438" cy="142876"/>
                  </a:xfrm>
                  <a:prstGeom prst="rect">
                    <a:avLst/>
                  </a:prstGeom>
                  <a:solidFill>
                    <a:srgbClr val="EA38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직사각형 63"/>
                  <p:cNvSpPr/>
                  <p:nvPr/>
                </p:nvSpPr>
                <p:spPr>
                  <a:xfrm>
                    <a:off x="1142976" y="2786058"/>
                    <a:ext cx="71438" cy="142876"/>
                  </a:xfrm>
                  <a:prstGeom prst="rect">
                    <a:avLst/>
                  </a:prstGeom>
                  <a:solidFill>
                    <a:srgbClr val="EA38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72" name="Straight Arrow Connector 42"/>
                <p:cNvCxnSpPr/>
                <p:nvPr/>
              </p:nvCxnSpPr>
              <p:spPr>
                <a:xfrm rot="5400000">
                  <a:off x="1183457" y="2959891"/>
                  <a:ext cx="357190" cy="9524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그룹 96"/>
            <p:cNvGrpSpPr/>
            <p:nvPr/>
          </p:nvGrpSpPr>
          <p:grpSpPr>
            <a:xfrm>
              <a:off x="1551084" y="2897037"/>
              <a:ext cx="428628" cy="358778"/>
              <a:chOff x="1643042" y="3213098"/>
              <a:chExt cx="428628" cy="358778"/>
            </a:xfrm>
          </p:grpSpPr>
          <p:grpSp>
            <p:nvGrpSpPr>
              <p:cNvPr id="8" name="그룹 68"/>
              <p:cNvGrpSpPr/>
              <p:nvPr/>
            </p:nvGrpSpPr>
            <p:grpSpPr>
              <a:xfrm>
                <a:off x="1643042" y="3286124"/>
                <a:ext cx="214314" cy="285752"/>
                <a:chOff x="1500166" y="3286124"/>
                <a:chExt cx="214314" cy="285752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1500166" y="3286124"/>
                  <a:ext cx="71438" cy="14287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1643042" y="3429000"/>
                  <a:ext cx="71438" cy="14287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86" name="Straight Arrow Connector 42"/>
              <p:cNvCxnSpPr/>
              <p:nvPr/>
            </p:nvCxnSpPr>
            <p:spPr>
              <a:xfrm rot="16200000" flipV="1">
                <a:off x="1816875" y="3388519"/>
                <a:ext cx="357190" cy="9524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1928794" y="3213098"/>
                <a:ext cx="142876" cy="1588"/>
              </a:xfrm>
              <a:prstGeom prst="line">
                <a:avLst/>
              </a:prstGeom>
              <a:ln w="9525">
                <a:solidFill>
                  <a:srgbClr val="EA38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0" name="TextBox 99"/>
          <p:cNvSpPr txBox="1"/>
          <p:nvPr/>
        </p:nvSpPr>
        <p:spPr>
          <a:xfrm>
            <a:off x="4929190" y="3754243"/>
            <a:ext cx="3786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당일 </a:t>
            </a:r>
            <a:r>
              <a:rPr lang="ko-KR" altLang="en-US" sz="11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3%</a:t>
            </a: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이상 상승으로 시작할 때</a:t>
            </a:r>
            <a:endParaRPr lang="en-US" altLang="ko-KR" sz="11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예</a:t>
            </a:r>
            <a:r>
              <a:rPr lang="en-US" altLang="ko-KR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지수 </a:t>
            </a:r>
            <a:r>
              <a:rPr lang="en-US" altLang="ko-KR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2000pt</a:t>
            </a: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 때 </a:t>
            </a:r>
            <a:r>
              <a:rPr lang="en-US" altLang="ko-KR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60pt </a:t>
            </a: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상승</a:t>
            </a:r>
            <a:endParaRPr lang="en-US" altLang="ko-KR" sz="11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6" name="Freeform 83"/>
          <p:cNvSpPr/>
          <p:nvPr/>
        </p:nvSpPr>
        <p:spPr bwMode="auto">
          <a:xfrm>
            <a:off x="2722592" y="3716503"/>
            <a:ext cx="1000132" cy="428628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22225"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07" name="Freeform 83"/>
          <p:cNvSpPr/>
          <p:nvPr/>
        </p:nvSpPr>
        <p:spPr bwMode="auto">
          <a:xfrm>
            <a:off x="4291948" y="3716503"/>
            <a:ext cx="1000132" cy="428628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22225"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081930" y="3787941"/>
            <a:ext cx="2286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전전날 하락</a:t>
            </a:r>
            <a:endParaRPr lang="en-US" altLang="ko-KR" sz="11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654136" y="3787941"/>
            <a:ext cx="2286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1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전날 하락</a:t>
            </a:r>
            <a:endParaRPr lang="en-US" altLang="ko-KR" sz="11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4" name="Straight Arrow Connector 42"/>
          <p:cNvCxnSpPr/>
          <p:nvPr/>
        </p:nvCxnSpPr>
        <p:spPr>
          <a:xfrm>
            <a:off x="5512817" y="3930817"/>
            <a:ext cx="13930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42"/>
          <p:cNvCxnSpPr/>
          <p:nvPr/>
        </p:nvCxnSpPr>
        <p:spPr>
          <a:xfrm>
            <a:off x="5512817" y="3320912"/>
            <a:ext cx="13930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755576" y="3106598"/>
            <a:ext cx="142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66976" y="3820978"/>
            <a:ext cx="142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B</a:t>
            </a:r>
          </a:p>
        </p:txBody>
      </p:sp>
      <p:grpSp>
        <p:nvGrpSpPr>
          <p:cNvPr id="12" name="그룹 133"/>
          <p:cNvGrpSpPr/>
          <p:nvPr/>
        </p:nvGrpSpPr>
        <p:grpSpPr>
          <a:xfrm>
            <a:off x="857224" y="4786322"/>
            <a:ext cx="6089549" cy="415498"/>
            <a:chOff x="923035" y="5929330"/>
            <a:chExt cx="10228336" cy="415498"/>
          </a:xfrm>
        </p:grpSpPr>
        <p:sp>
          <p:nvSpPr>
            <p:cNvPr id="124" name="TextBox 123"/>
            <p:cNvSpPr txBox="1"/>
            <p:nvPr/>
          </p:nvSpPr>
          <p:spPr>
            <a:xfrm>
              <a:off x="4793388" y="5929330"/>
              <a:ext cx="635798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50"/>
                </a:spcBef>
              </a:pPr>
              <a:r>
                <a:rPr lang="en-US" altLang="ko-KR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-&gt;  </a:t>
              </a:r>
              <a:r>
                <a:rPr lang="ko-KR" altLang="en-US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옵션만기일 </a:t>
              </a:r>
              <a:r>
                <a:rPr lang="ko-KR" altLang="en-US" sz="1050" spc="-12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도이치뱅크의</a:t>
              </a:r>
              <a:r>
                <a:rPr lang="ko-KR" altLang="en-US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050" spc="-12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범죄성</a:t>
              </a:r>
              <a:r>
                <a:rPr lang="ko-KR" altLang="en-US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프로그램 매도로 큰 손실 발생</a:t>
              </a:r>
              <a:r>
                <a:rPr lang="en-US" altLang="ko-KR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/>
              </a:r>
              <a:br>
                <a:rPr lang="en-US" altLang="ko-KR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    </a:t>
              </a:r>
              <a:r>
                <a:rPr lang="en-US" altLang="ko-KR" sz="1050" spc="-12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en-US" altLang="ko-KR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※2015</a:t>
              </a:r>
              <a:r>
                <a:rPr lang="ko-KR" altLang="en-US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년 </a:t>
              </a:r>
              <a:r>
                <a:rPr lang="en-US" altLang="ko-KR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11</a:t>
              </a:r>
              <a:r>
                <a:rPr lang="ko-KR" altLang="en-US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월</a:t>
              </a:r>
              <a:r>
                <a:rPr lang="en-US" altLang="ko-KR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, </a:t>
              </a:r>
              <a:r>
                <a:rPr lang="ko-KR" altLang="en-US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법원에서 </a:t>
              </a:r>
              <a:r>
                <a:rPr lang="en-US" altLang="ko-KR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80% </a:t>
              </a:r>
              <a:r>
                <a:rPr lang="ko-KR" altLang="en-US" sz="105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배상판결</a:t>
              </a:r>
              <a:endParaRPr lang="en-US" altLang="ko-KR" sz="105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923035" y="5929330"/>
              <a:ext cx="5000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50"/>
                </a:spcBef>
                <a:buFont typeface="Wingdings" pitchFamily="2" charset="2"/>
                <a:buChar char="§"/>
              </a:pPr>
              <a:r>
                <a:rPr lang="en-US" altLang="ko-KR" sz="110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 2010</a:t>
              </a:r>
              <a:r>
                <a:rPr lang="ko-KR" altLang="en-US" sz="110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년 </a:t>
              </a:r>
              <a:r>
                <a:rPr lang="en-US" altLang="ko-KR" sz="110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11</a:t>
              </a:r>
              <a:r>
                <a:rPr lang="ko-KR" altLang="en-US" sz="110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월 </a:t>
              </a:r>
              <a:r>
                <a:rPr lang="en-US" altLang="ko-KR" sz="110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11</a:t>
              </a:r>
              <a:r>
                <a:rPr lang="ko-KR" altLang="en-US" sz="110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일 </a:t>
              </a:r>
              <a:r>
                <a:rPr lang="en-US" altLang="ko-KR" sz="110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(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-15% </a:t>
              </a:r>
              <a:r>
                <a:rPr lang="en-US" altLang="ko-KR" sz="1100" spc="-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851920" y="3115356"/>
            <a:ext cx="36004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 smtClean="0">
                <a:solidFill>
                  <a:schemeClr val="accent2"/>
                </a:solidFill>
                <a:ea typeface="맑은 고딕" pitchFamily="50" charset="-127"/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851920" y="3742252"/>
            <a:ext cx="36004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 smtClean="0">
                <a:solidFill>
                  <a:schemeClr val="accent2"/>
                </a:solidFill>
                <a:ea typeface="맑은 고딕" pitchFamily="50" charset="-127"/>
              </a:rPr>
              <a:t>+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714448" y="5214950"/>
            <a:ext cx="7429552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</a:pPr>
            <a:r>
              <a:rPr lang="ko-KR" altLang="en-US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대책 </a:t>
            </a: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프로그램매매 사전신고 시한인 </a:t>
            </a:r>
            <a:r>
              <a:rPr lang="en-US" altLang="ko-KR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15</a:t>
            </a:r>
            <a:r>
              <a:rPr lang="ko-KR" altLang="en-US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 </a:t>
            </a:r>
            <a:r>
              <a:rPr lang="en-US" altLang="ko-KR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15</a:t>
            </a:r>
            <a:r>
              <a:rPr lang="ko-KR" altLang="en-US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분 이후에도 </a:t>
            </a:r>
            <a:r>
              <a:rPr lang="en-US" altLang="ko-KR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15</a:t>
            </a:r>
            <a:r>
              <a:rPr lang="ko-KR" altLang="en-US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 </a:t>
            </a:r>
            <a:r>
              <a:rPr lang="en-US" altLang="ko-KR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19</a:t>
            </a:r>
            <a:r>
              <a:rPr lang="ko-KR" altLang="en-US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분까지 계속 모니터링 실시하며</a:t>
            </a:r>
            <a:endParaRPr lang="en-US" altLang="ko-KR" sz="1100" u="sng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</a:pPr>
            <a:r>
              <a:rPr lang="en-US" altLang="ko-KR" sz="11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    </a:t>
            </a:r>
            <a:r>
              <a:rPr lang="ko-KR" altLang="en-US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프로그램 신고 물량이 크다고 판단 시 </a:t>
            </a:r>
            <a:r>
              <a:rPr lang="en-US" altLang="ko-KR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15</a:t>
            </a:r>
            <a:r>
              <a:rPr lang="ko-KR" altLang="en-US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 </a:t>
            </a:r>
            <a:r>
              <a:rPr lang="en-US" altLang="ko-KR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100" u="sng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분 이후 되도록 위험포지션을 증가시키는 매매를 자제</a:t>
            </a:r>
            <a:endParaRPr lang="en-US" altLang="ko-KR" sz="1100" u="sng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안전한 고객자산 보관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07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AutoShape 11"/>
          <p:cNvSpPr>
            <a:spLocks noChangeArrowheads="1"/>
          </p:cNvSpPr>
          <p:nvPr/>
        </p:nvSpPr>
        <p:spPr bwMode="auto">
          <a:xfrm>
            <a:off x="928661" y="3851275"/>
            <a:ext cx="7286677" cy="237648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EE5F5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kern="0">
              <a:solidFill>
                <a:sysClr val="windowText" lastClr="000000"/>
              </a:solidFill>
              <a:latin typeface="Verdana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78382" y="3933056"/>
            <a:ext cx="59899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</a:t>
            </a: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투자자문사는 고객계좌</a:t>
            </a: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고객자산</a:t>
            </a: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의 운용 및 부수절차에 대해 고객을 대신하여 업무를 수행할 뿐</a:t>
            </a:r>
            <a:endParaRPr lang="en-US" altLang="ko-KR" sz="1100" spc="-11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고객계좌의 입출금 업무는 관여할 수 없을 뿐만 아니라 대행하지도 않습니다</a:t>
            </a: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투자자문사와 고객이  일임계약을 맺은 후 증권사에 방문하셔서 당사를 주문대리인으로 지정하면</a:t>
            </a:r>
            <a:endParaRPr lang="en-US" altLang="ko-KR" sz="1100" spc="-11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당사는 단지 운용을 대행할 뿐입니다</a:t>
            </a: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</a:t>
            </a: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고객의 카드와 인감도장</a:t>
            </a: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공인인증서는 반드시 고객이 보관 및 관리하여야 합니다</a:t>
            </a: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(</a:t>
            </a: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증권사 및 투자자문사 직원에게 맡겨서는 안됩니다</a:t>
            </a: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</a:t>
            </a: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입출금 업무와 운용업무가 완전히 분리되어 있기 때문에 위의 사항을 고객이 철저히 준수하여 주시면</a:t>
            </a:r>
            <a:endParaRPr lang="en-US" altLang="ko-KR" sz="1100" spc="-11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투자자문사로 인해 고객의 자산이 불법</a:t>
            </a: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부당하게 빠져나가는 일은 발생할 수 없습니다</a:t>
            </a:r>
            <a:r>
              <a:rPr lang="en-US" altLang="ko-KR" sz="11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 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1571604" y="1071546"/>
            <a:ext cx="2286016" cy="642942"/>
            <a:chOff x="1571604" y="857232"/>
            <a:chExt cx="2286016" cy="642942"/>
          </a:xfrm>
        </p:grpSpPr>
        <p:sp>
          <p:nvSpPr>
            <p:cNvPr id="71" name="Freeform 83"/>
            <p:cNvSpPr/>
            <p:nvPr/>
          </p:nvSpPr>
          <p:spPr bwMode="auto">
            <a:xfrm>
              <a:off x="1857356" y="857232"/>
              <a:ext cx="1714512" cy="64294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400" dirty="0">
                <a:solidFill>
                  <a:srgbClr val="000000"/>
                </a:solidFill>
                <a:latin typeface="Raleway" pitchFamily="34" charset="0"/>
                <a:ea typeface="굴림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571604" y="987966"/>
              <a:ext cx="228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예일투자자문</a:t>
              </a:r>
              <a:endParaRPr lang="en-US" altLang="ko-KR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571868" y="3000372"/>
            <a:ext cx="2000264" cy="642942"/>
            <a:chOff x="1408318" y="857232"/>
            <a:chExt cx="2286016" cy="642942"/>
          </a:xfrm>
        </p:grpSpPr>
        <p:sp>
          <p:nvSpPr>
            <p:cNvPr id="78" name="Freeform 83"/>
            <p:cNvSpPr/>
            <p:nvPr/>
          </p:nvSpPr>
          <p:spPr bwMode="auto">
            <a:xfrm>
              <a:off x="1816536" y="857232"/>
              <a:ext cx="1469582" cy="64294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400" dirty="0">
                <a:solidFill>
                  <a:srgbClr val="000000"/>
                </a:solidFill>
                <a:latin typeface="Raleway" pitchFamily="34" charset="0"/>
                <a:ea typeface="굴림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08318" y="987966"/>
              <a:ext cx="228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고객</a:t>
              </a:r>
              <a:endParaRPr lang="en-US" altLang="ko-KR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214942" y="1071546"/>
            <a:ext cx="2286016" cy="642942"/>
            <a:chOff x="1500166" y="857232"/>
            <a:chExt cx="2286016" cy="642942"/>
          </a:xfrm>
        </p:grpSpPr>
        <p:sp>
          <p:nvSpPr>
            <p:cNvPr id="81" name="Freeform 83"/>
            <p:cNvSpPr/>
            <p:nvPr/>
          </p:nvSpPr>
          <p:spPr bwMode="auto">
            <a:xfrm>
              <a:off x="1857356" y="857232"/>
              <a:ext cx="1571636" cy="64294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400" dirty="0">
                <a:solidFill>
                  <a:srgbClr val="000000"/>
                </a:solidFill>
                <a:latin typeface="Raleway" pitchFamily="34" charset="0"/>
                <a:ea typeface="굴림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500166" y="987966"/>
              <a:ext cx="228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증권사</a:t>
              </a:r>
              <a:endParaRPr lang="en-US" altLang="ko-KR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84" name="직선 화살표 연결선 83"/>
          <p:cNvCxnSpPr/>
          <p:nvPr/>
        </p:nvCxnSpPr>
        <p:spPr>
          <a:xfrm rot="16200000" flipH="1">
            <a:off x="2682464" y="1889512"/>
            <a:ext cx="1207302" cy="100013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rot="16200000" flipV="1">
            <a:off x="2821769" y="1893083"/>
            <a:ext cx="1143008" cy="92869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rot="5400000">
            <a:off x="5372638" y="1857364"/>
            <a:ext cx="1143008" cy="1000132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rot="5400000" flipH="1" flipV="1">
            <a:off x="5228620" y="1857364"/>
            <a:ext cx="1143009" cy="1000135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571604" y="2143116"/>
            <a:ext cx="2286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운용대행 및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운용보고서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71736" y="2140857"/>
            <a:ext cx="2286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수수료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지급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929058" y="2143116"/>
            <a:ext cx="2286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계좌개설 및 입금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주문대리인 지정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310320" y="2143116"/>
            <a:ext cx="2286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카드발급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및 출금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48307" y="857232"/>
            <a:ext cx="7752783" cy="1588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071670" y="2863990"/>
            <a:ext cx="5357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03.  </a:t>
            </a:r>
            <a:r>
              <a:rPr lang="ko-KR" altLang="en-US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상품 운용성과</a:t>
            </a:r>
            <a:endParaRPr lang="ko-KR" altLang="en-US" sz="40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71800" y="2928934"/>
            <a:ext cx="216024" cy="6095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5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담당매니저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(CEO)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프로필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08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421888" y="1916832"/>
            <a:ext cx="2286016" cy="642942"/>
            <a:chOff x="1571604" y="1071546"/>
            <a:chExt cx="2286016" cy="642942"/>
          </a:xfrm>
        </p:grpSpPr>
        <p:sp>
          <p:nvSpPr>
            <p:cNvPr id="25" name="TextBox 24"/>
            <p:cNvSpPr txBox="1"/>
            <p:nvPr/>
          </p:nvSpPr>
          <p:spPr>
            <a:xfrm>
              <a:off x="1571604" y="1202280"/>
              <a:ext cx="2286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학 </a:t>
              </a:r>
              <a:r>
                <a:rPr lang="ko-KR" altLang="en-US" sz="1600" b="1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력</a:t>
              </a:r>
              <a:endParaRPr lang="en-US" altLang="ko-KR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7" name="Freeform 83"/>
            <p:cNvSpPr/>
            <p:nvPr/>
          </p:nvSpPr>
          <p:spPr bwMode="auto">
            <a:xfrm>
              <a:off x="1857356" y="1071546"/>
              <a:ext cx="1714512" cy="64294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400" dirty="0">
                <a:solidFill>
                  <a:srgbClr val="000000"/>
                </a:solidFill>
                <a:latin typeface="Raleway" pitchFamily="34" charset="0"/>
                <a:ea typeface="굴림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292080" y="1916832"/>
            <a:ext cx="2286016" cy="642942"/>
            <a:chOff x="5510384" y="1268760"/>
            <a:chExt cx="2286016" cy="642942"/>
          </a:xfrm>
        </p:grpSpPr>
        <p:sp>
          <p:nvSpPr>
            <p:cNvPr id="29" name="TextBox 28"/>
            <p:cNvSpPr txBox="1"/>
            <p:nvPr/>
          </p:nvSpPr>
          <p:spPr>
            <a:xfrm>
              <a:off x="5510384" y="1399494"/>
              <a:ext cx="2286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기타 사항</a:t>
              </a:r>
              <a:endParaRPr lang="en-US" altLang="ko-KR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Freeform 83"/>
            <p:cNvSpPr/>
            <p:nvPr/>
          </p:nvSpPr>
          <p:spPr bwMode="auto">
            <a:xfrm>
              <a:off x="5796136" y="1268760"/>
              <a:ext cx="1714512" cy="64294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200" dirty="0">
                <a:solidFill>
                  <a:srgbClr val="000000"/>
                </a:solidFill>
                <a:latin typeface="Raleway" pitchFamily="34" charset="0"/>
                <a:ea typeface="굴림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421888" y="3861048"/>
            <a:ext cx="2286016" cy="642942"/>
            <a:chOff x="1549944" y="3573016"/>
            <a:chExt cx="2286016" cy="642942"/>
          </a:xfrm>
        </p:grpSpPr>
        <p:sp>
          <p:nvSpPr>
            <p:cNvPr id="32" name="TextBox 31"/>
            <p:cNvSpPr txBox="1"/>
            <p:nvPr/>
          </p:nvSpPr>
          <p:spPr>
            <a:xfrm>
              <a:off x="1549944" y="3703750"/>
              <a:ext cx="2286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경력 사항</a:t>
              </a:r>
              <a:endParaRPr lang="en-US" altLang="ko-KR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Freeform 83"/>
            <p:cNvSpPr/>
            <p:nvPr/>
          </p:nvSpPr>
          <p:spPr bwMode="auto">
            <a:xfrm>
              <a:off x="1835696" y="3573016"/>
              <a:ext cx="1714512" cy="64294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200" dirty="0">
                <a:solidFill>
                  <a:srgbClr val="000000"/>
                </a:solidFill>
                <a:latin typeface="Raleway" pitchFamily="34" charset="0"/>
                <a:ea typeface="굴림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292080" y="3861048"/>
            <a:ext cx="2286016" cy="642942"/>
            <a:chOff x="1549944" y="3362122"/>
            <a:chExt cx="2286016" cy="642942"/>
          </a:xfrm>
        </p:grpSpPr>
        <p:sp>
          <p:nvSpPr>
            <p:cNvPr id="40" name="TextBox 39"/>
            <p:cNvSpPr txBox="1"/>
            <p:nvPr/>
          </p:nvSpPr>
          <p:spPr>
            <a:xfrm>
              <a:off x="1549944" y="3506138"/>
              <a:ext cx="2286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저서 및 강의</a:t>
              </a:r>
              <a:endParaRPr lang="en-US" altLang="ko-KR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1" name="Freeform 83"/>
            <p:cNvSpPr/>
            <p:nvPr/>
          </p:nvSpPr>
          <p:spPr bwMode="auto">
            <a:xfrm>
              <a:off x="1835696" y="3362122"/>
              <a:ext cx="1714512" cy="64294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200" dirty="0">
                <a:solidFill>
                  <a:srgbClr val="000000"/>
                </a:solidFill>
                <a:latin typeface="Raleway" pitchFamily="34" charset="0"/>
                <a:ea typeface="굴림" pitchFamily="50" charset="-127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547664" y="2708920"/>
            <a:ext cx="2952328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고려대학교 경영학과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고려대학교 대학원 경영학 석사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재무론 전공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64088" y="2636912"/>
            <a:ext cx="22860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운용전문인력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2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투자상담사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종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2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종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금융자산관리사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(FP)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재무위험관리사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(FRM)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47664" y="4581128"/>
            <a:ext cx="3600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총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운용경력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(1995 ~ 2018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 현재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 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증권 상품운용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파생상품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  </a:t>
            </a:r>
            <a:r>
              <a:rPr lang="ko-KR" altLang="en-US" sz="12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스틱투자자문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(1100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  </a:t>
            </a:r>
            <a:r>
              <a:rPr lang="ko-KR" altLang="en-US" sz="12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보아스투자자문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(1850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  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  </a:t>
            </a:r>
            <a:r>
              <a:rPr lang="ko-KR" altLang="en-US" sz="12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토러스투자자문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( 2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200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  </a:t>
            </a:r>
            <a:r>
              <a:rPr lang="ko-KR" altLang="en-US" sz="1200" spc="-12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에이서투자자문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대표이사</a:t>
            </a:r>
            <a:endParaRPr lang="en-US" altLang="ko-KR" sz="12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현  예일투자자문 대표이사</a:t>
            </a:r>
            <a:endParaRPr lang="en-US" altLang="ko-KR" sz="12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64088" y="4581128"/>
            <a:ext cx="4104456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“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주가지수 선물옵션 투자가이드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”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저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“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선물옵션 초급에서 고급까지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”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저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FONET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전임강사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(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대우증권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대한투자신탁증권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서울증권 등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8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 증권사 특강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2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금융투자협회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사이버 선물옵션실전매매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1071538" y="1071330"/>
            <a:ext cx="3548912" cy="428844"/>
            <a:chOff x="1619102" y="1124174"/>
            <a:chExt cx="3548912" cy="428844"/>
          </a:xfrm>
        </p:grpSpPr>
        <p:sp>
          <p:nvSpPr>
            <p:cNvPr id="51" name="TextBox 50"/>
            <p:cNvSpPr txBox="1"/>
            <p:nvPr/>
          </p:nvSpPr>
          <p:spPr>
            <a:xfrm>
              <a:off x="1763688" y="1168296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배원영</a:t>
              </a:r>
              <a:endParaRPr lang="en-US" altLang="ko-KR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647734" y="1229851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파생상품 운용 </a:t>
              </a:r>
              <a:r>
                <a:rPr lang="en-US" altLang="ko-KR" sz="14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[ </a:t>
              </a:r>
              <a:r>
                <a:rPr lang="ko-KR" altLang="en-US" sz="14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대표이사</a:t>
              </a:r>
              <a:r>
                <a:rPr lang="en-US" altLang="ko-KR" sz="14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]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 rot="16200000" flipV="1">
              <a:off x="1440399" y="1302877"/>
              <a:ext cx="428844" cy="71437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안정적인 일간 수익률 변동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9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Group 345"/>
          <p:cNvGraphicFramePr>
            <a:graphicFrameLocks noGrp="1"/>
          </p:cNvGraphicFramePr>
          <p:nvPr/>
        </p:nvGraphicFramePr>
        <p:xfrm>
          <a:off x="395536" y="1340768"/>
          <a:ext cx="8252366" cy="485135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718359"/>
                <a:gridCol w="975858"/>
                <a:gridCol w="954644"/>
                <a:gridCol w="852966"/>
                <a:gridCol w="918429"/>
                <a:gridCol w="901608"/>
                <a:gridCol w="933430"/>
                <a:gridCol w="997072"/>
              </a:tblGrid>
              <a:tr h="3162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 S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T1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S1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</a:tr>
              <a:tr h="352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일별수익률의 평균</a:t>
                      </a:r>
                      <a:endParaRPr kumimoji="1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352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월별수익률의 평균</a:t>
                      </a:r>
                      <a:endParaRPr kumimoji="1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0.65%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0.60%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0.64%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0.61%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0.69%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0.69%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0.66%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352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일별수익률의 표준편차</a:t>
                      </a:r>
                      <a:endParaRPr kumimoji="1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0.06%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0.07%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0.09%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0.07%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0.07%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0.07%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0.08%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</a:tr>
              <a:tr h="3487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월별수익률의 표준편차</a:t>
                      </a:r>
                      <a:endParaRPr kumimoji="1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0.40%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0.40%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0.26%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0.26%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0.34%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3604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수익률의 표준편차</a:t>
                      </a:r>
                      <a:endParaRPr kumimoji="1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1.11%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1.25%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1.77%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1.35%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1.17%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1.29%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1.56%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59040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3162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SH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T2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S2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</a:tr>
              <a:tr h="352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일별수익률의 평균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0.03%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352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월별수익률의 평균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0.67%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0.63%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1.03%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0.77%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0.64%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0.82%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352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일별수익률의 표준편차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0.08%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0.07%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0.09%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0.14%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0.10%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0.09%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0.10%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</a:tr>
              <a:tr h="352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월별수익률의 표준편차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0.20%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0.23%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0.25%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0.54%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0.44%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0.40%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352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수익률의 표준편차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1.56%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1.40%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1.77%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2.82%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1.83%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1.83%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1.96%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3528" y="888975"/>
            <a:ext cx="500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400" b="1" u="sng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일간 수익률 변동성이 거의 </a:t>
            </a:r>
            <a:r>
              <a:rPr lang="en-US" altLang="ko-KR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±0.1% </a:t>
            </a:r>
            <a:r>
              <a:rPr lang="ko-KR" alt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이내를 보임</a:t>
            </a:r>
            <a:endParaRPr lang="en-US" altLang="ko-KR" sz="1400" b="1" u="sng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8482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안정적인 일간 수익률 변동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3528" y="888975"/>
            <a:ext cx="500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ko-KR" altLang="en-US" sz="1400" b="1" u="sng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일간 수익률 변동성이 거의 </a:t>
            </a:r>
            <a:r>
              <a:rPr lang="en-US" altLang="ko-KR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±0.1% </a:t>
            </a:r>
            <a:r>
              <a:rPr lang="ko-KR" alt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이내를 보임</a:t>
            </a:r>
            <a:endParaRPr lang="en-US" altLang="ko-KR" sz="1400" b="1" u="sng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12" name="Group 345"/>
          <p:cNvGraphicFramePr>
            <a:graphicFrameLocks noGrp="1"/>
          </p:cNvGraphicFramePr>
          <p:nvPr/>
        </p:nvGraphicFramePr>
        <p:xfrm>
          <a:off x="414338" y="1361266"/>
          <a:ext cx="8273143" cy="408395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722685"/>
                <a:gridCol w="978315"/>
                <a:gridCol w="957047"/>
                <a:gridCol w="893244"/>
                <a:gridCol w="882611"/>
                <a:gridCol w="903878"/>
                <a:gridCol w="935780"/>
                <a:gridCol w="999583"/>
              </a:tblGrid>
              <a:tr h="3143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</a:tr>
              <a:tr h="3816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일별수익률의 평균</a:t>
                      </a:r>
                      <a:endParaRPr kumimoji="1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0.04%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0.04%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3816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월별수익률의 평균</a:t>
                      </a:r>
                      <a:endParaRPr kumimoji="1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0.99%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0.65%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0.68%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0.70%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0.90%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1.02%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0.91%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3816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일별수익률의 표준편차</a:t>
                      </a:r>
                      <a:endParaRPr kumimoji="1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0.08%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0.24%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0.08%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0.08%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0.09%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0.07%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0.06%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</a:tr>
              <a:tr h="40079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월별수익률의 표준편차</a:t>
                      </a:r>
                      <a:endParaRPr kumimoji="1" lang="ko-KR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0.95%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0.24%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0.27%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0.30%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1600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endParaRPr lang="ko-KR" altLang="en-US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endParaRPr lang="ko-KR" altLang="en-US" baseline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endParaRPr lang="ko-KR" altLang="en-US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endParaRPr lang="ko-KR" altLang="en-US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endParaRPr lang="ko-KR" altLang="en-US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endParaRPr lang="ko-KR" altLang="en-US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endParaRPr lang="ko-KR" altLang="en-US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  <a:tr h="1600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금고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금고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금고</a:t>
                      </a: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호</a:t>
                      </a:r>
                      <a:endParaRPr kumimoji="1" lang="ko-KR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EE5F54"/>
                    </a:solidFill>
                  </a:tcPr>
                </a:tc>
              </a:tr>
              <a:tr h="3816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일별수익률의 평균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0.04%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3816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월별수익률의 평균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0.65%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0.76%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0.91%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0.77%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0.81%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0.37%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  <a:tr h="3816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일별수익률의 표준편차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0.08%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0.07%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0.07%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0.06%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0.16%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0.08%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solidFill>
                      <a:srgbClr val="FFFF00"/>
                    </a:solidFill>
                  </a:tcPr>
                </a:tc>
              </a:tr>
              <a:tr h="3816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월별수익률의 표준편차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0.32%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0.26%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0.23%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0.87%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0.27%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N/A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9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82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2118" y="357166"/>
            <a:ext cx="280831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rgbClr val="EA382A"/>
                </a:solidFill>
                <a:latin typeface="+mj-ea"/>
                <a:ea typeface="+mj-ea"/>
              </a:rPr>
              <a:t>목차</a:t>
            </a:r>
            <a:endParaRPr lang="ko-KR" altLang="en-US" sz="2000" b="1" spc="-150" dirty="0">
              <a:solidFill>
                <a:srgbClr val="EA382A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48307" y="927082"/>
            <a:ext cx="7752783" cy="1588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71538" y="1047120"/>
            <a:ext cx="3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01.  </a:t>
            </a:r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 소개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1538" y="2564904"/>
            <a:ext cx="4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02.  </a:t>
            </a:r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 상품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1538" y="5055567"/>
            <a:ext cx="400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03.  </a:t>
            </a:r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운용상품 성과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1604" y="1494384"/>
            <a:ext cx="35004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회사 개요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운용 철학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담당 매니저</a:t>
            </a:r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(CEO)  </a:t>
            </a: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프로필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71604" y="2996952"/>
            <a:ext cx="414340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운용상품 개요</a:t>
            </a:r>
          </a:p>
          <a:p>
            <a:pPr marL="40005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 전략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40005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리스크</a:t>
            </a: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관리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40005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상품의 특징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40005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상품의 약점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40005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안전한 고객자산 보관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400050" indent="-4000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71604" y="5498648"/>
            <a:ext cx="41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과거 운용펀드 성과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40005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현재 운용중인 상품 성과</a:t>
            </a:r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고유자산</a:t>
            </a:r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347864" y="1340768"/>
            <a:ext cx="338437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851920" y="2852936"/>
            <a:ext cx="28803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851920" y="5301208"/>
            <a:ext cx="28803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76256" y="119675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 3</a:t>
            </a:r>
            <a:endParaRPr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76256" y="268917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 6</a:t>
            </a:r>
            <a:endParaRPr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76256" y="513744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 14</a:t>
            </a:r>
            <a:endParaRPr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5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81055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과거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K200 </a:t>
            </a:r>
            <a:r>
              <a:rPr lang="ko-KR" altLang="en-US" sz="16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급등락시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대표 매니저 관리 계좌의 수익률 비교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연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12~15%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목표계좌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971600" y="836712"/>
          <a:ext cx="7200801" cy="20882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0267"/>
                <a:gridCol w="2400267"/>
                <a:gridCol w="2400267"/>
              </a:tblGrid>
              <a:tr h="41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기간</a:t>
                      </a:r>
                      <a:endParaRPr lang="ko-KR" altLang="en-US" sz="1200" dirty="0"/>
                    </a:p>
                  </a:txBody>
                  <a:tcPr>
                    <a:solidFill>
                      <a:srgbClr val="EA382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K200 </a:t>
                      </a:r>
                      <a:r>
                        <a:rPr lang="ko-KR" altLang="en-US" sz="1200" dirty="0" smtClean="0"/>
                        <a:t>누적수익률</a:t>
                      </a:r>
                      <a:endParaRPr lang="ko-KR" altLang="en-US" sz="1200" dirty="0"/>
                    </a:p>
                  </a:txBody>
                  <a:tcPr>
                    <a:solidFill>
                      <a:srgbClr val="EA382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펀드 누적수익률</a:t>
                      </a:r>
                      <a:endParaRPr lang="ko-KR" altLang="en-US" sz="1200" dirty="0"/>
                    </a:p>
                  </a:txBody>
                  <a:tcPr>
                    <a:solidFill>
                      <a:srgbClr val="EA382A"/>
                    </a:solidFill>
                  </a:tcPr>
                </a:tc>
              </a:tr>
              <a:tr h="41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   2011</a:t>
                      </a:r>
                      <a:r>
                        <a:rPr lang="ko-KR" altLang="en-US" sz="1200" dirty="0" smtClean="0"/>
                        <a:t>년 </a:t>
                      </a:r>
                      <a:r>
                        <a:rPr lang="en-US" altLang="ko-KR" sz="1200" dirty="0" smtClean="0"/>
                        <a:t>08~12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-15.23%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17.89%</a:t>
                      </a:r>
                      <a:endParaRPr lang="ko-KR" altLang="en-US" sz="1200" dirty="0"/>
                    </a:p>
                  </a:txBody>
                  <a:tcPr/>
                </a:tc>
              </a:tr>
              <a:tr h="41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   2012</a:t>
                      </a:r>
                      <a:r>
                        <a:rPr lang="ko-KR" altLang="en-US" sz="1200" dirty="0" smtClean="0"/>
                        <a:t>년 </a:t>
                      </a:r>
                      <a:r>
                        <a:rPr lang="en-US" altLang="ko-KR" sz="1200" dirty="0" smtClean="0"/>
                        <a:t>04~07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-6.59%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16.85%</a:t>
                      </a:r>
                      <a:endParaRPr lang="ko-KR" altLang="en-US" sz="1200" dirty="0"/>
                    </a:p>
                  </a:txBody>
                  <a:tcPr/>
                </a:tc>
              </a:tr>
              <a:tr h="41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   2013</a:t>
                      </a:r>
                      <a:r>
                        <a:rPr lang="ko-KR" altLang="en-US" sz="1200" dirty="0" smtClean="0"/>
                        <a:t>년 </a:t>
                      </a:r>
                      <a:r>
                        <a:rPr lang="en-US" altLang="ko-KR" sz="1200" dirty="0" smtClean="0"/>
                        <a:t>06~07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-4.79%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3.81%</a:t>
                      </a:r>
                      <a:endParaRPr lang="ko-KR" altLang="en-US" sz="1200" dirty="0"/>
                    </a:p>
                  </a:txBody>
                  <a:tcPr/>
                </a:tc>
              </a:tr>
              <a:tr h="41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   2015</a:t>
                      </a:r>
                      <a:r>
                        <a:rPr lang="ko-KR" altLang="en-US" sz="1200" dirty="0" smtClean="0"/>
                        <a:t>년 </a:t>
                      </a:r>
                      <a:r>
                        <a:rPr lang="en-US" altLang="ko-KR" sz="1200" dirty="0" smtClean="0"/>
                        <a:t>08</a:t>
                      </a:r>
                      <a:r>
                        <a:rPr lang="ko-KR" altLang="en-US" sz="1200" dirty="0" smtClean="0"/>
                        <a:t>월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-4.48%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1.76%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00100" y="2924944"/>
            <a:ext cx="7172300" cy="512961"/>
          </a:xfrm>
          <a:prstGeom prst="rect">
            <a:avLst/>
          </a:prstGeom>
          <a:noFill/>
          <a:ln w="38100">
            <a:solidFill>
              <a:srgbClr val="EA382A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</a:pPr>
            <a:r>
              <a:rPr lang="ko-KR" altLang="en-US" sz="1200" dirty="0" smtClean="0">
                <a:latin typeface="+mn-ea"/>
              </a:rPr>
              <a:t>            ⇒   </a:t>
            </a:r>
            <a:r>
              <a:rPr lang="en-US" altLang="ko-KR" sz="1200" dirty="0" smtClean="0">
                <a:latin typeface="+mn-ea"/>
              </a:rPr>
              <a:t>2011</a:t>
            </a:r>
            <a:r>
              <a:rPr lang="ko-KR" altLang="en-US" sz="1200" dirty="0" smtClean="0">
                <a:latin typeface="+mn-ea"/>
              </a:rPr>
              <a:t>년의 경우</a:t>
            </a:r>
            <a:r>
              <a:rPr lang="en-US" altLang="ko-KR" sz="1200" dirty="0" smtClean="0">
                <a:latin typeface="+mn-ea"/>
              </a:rPr>
              <a:t>, KOSPI200 </a:t>
            </a:r>
            <a:r>
              <a:rPr lang="ko-KR" altLang="en-US" sz="1200" dirty="0" smtClean="0">
                <a:latin typeface="+mn-ea"/>
              </a:rPr>
              <a:t>누적수익률이 </a:t>
            </a:r>
            <a:r>
              <a:rPr lang="en-US" altLang="ko-KR" sz="1200" dirty="0" smtClean="0">
                <a:latin typeface="+mn-ea"/>
              </a:rPr>
              <a:t>5</a:t>
            </a:r>
            <a:r>
              <a:rPr lang="ko-KR" altLang="en-US" sz="1200" dirty="0" smtClean="0">
                <a:latin typeface="+mn-ea"/>
              </a:rPr>
              <a:t>개월간 </a:t>
            </a:r>
            <a:r>
              <a:rPr lang="en-US" altLang="ko-KR" sz="1200" dirty="0" smtClean="0">
                <a:latin typeface="+mn-ea"/>
              </a:rPr>
              <a:t>-15.23%</a:t>
            </a:r>
            <a:r>
              <a:rPr lang="ko-KR" altLang="en-US" sz="1200" dirty="0" smtClean="0">
                <a:latin typeface="+mn-ea"/>
              </a:rPr>
              <a:t>를 기록하는 동안</a:t>
            </a:r>
            <a:r>
              <a:rPr lang="en-US" altLang="ko-KR" sz="1200" dirty="0" smtClean="0">
                <a:latin typeface="+mn-ea"/>
              </a:rPr>
              <a:t>,</a:t>
            </a:r>
          </a:p>
          <a:p>
            <a:pPr>
              <a:spcBef>
                <a:spcPts val="350"/>
              </a:spcBef>
            </a:pPr>
            <a:r>
              <a:rPr lang="ko-KR" altLang="en-US" sz="1200" dirty="0" smtClean="0">
                <a:latin typeface="+mn-ea"/>
              </a:rPr>
              <a:t>                  대표 매니저 관리 계좌는 </a:t>
            </a:r>
            <a:r>
              <a:rPr lang="en-US" altLang="ko-KR" sz="1200" dirty="0" smtClean="0">
                <a:latin typeface="+mn-ea"/>
              </a:rPr>
              <a:t>17.89%</a:t>
            </a:r>
            <a:r>
              <a:rPr lang="ko-KR" altLang="en-US" sz="1200" dirty="0" smtClean="0">
                <a:latin typeface="+mn-ea"/>
              </a:rPr>
              <a:t>의 누적수익률 달성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0100" y="6059311"/>
            <a:ext cx="7172300" cy="512961"/>
          </a:xfrm>
          <a:prstGeom prst="rect">
            <a:avLst/>
          </a:prstGeom>
          <a:noFill/>
          <a:ln w="38100">
            <a:solidFill>
              <a:srgbClr val="EA382A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</a:pPr>
            <a:r>
              <a:rPr lang="ko-KR" altLang="en-US" sz="1200" dirty="0" smtClean="0">
                <a:latin typeface="+mn-ea"/>
              </a:rPr>
              <a:t>             ⇒   </a:t>
            </a:r>
            <a:r>
              <a:rPr lang="en-US" altLang="ko-KR" sz="1200" dirty="0" smtClean="0">
                <a:latin typeface="+mn-ea"/>
              </a:rPr>
              <a:t>2008</a:t>
            </a:r>
            <a:r>
              <a:rPr lang="ko-KR" altLang="en-US" sz="1200" dirty="0" smtClean="0">
                <a:latin typeface="+mn-ea"/>
              </a:rPr>
              <a:t>년</a:t>
            </a:r>
            <a:r>
              <a:rPr lang="en-US" altLang="ko-KR" sz="1200" dirty="0" smtClean="0">
                <a:latin typeface="+mn-ea"/>
              </a:rPr>
              <a:t>(8~11</a:t>
            </a:r>
            <a:r>
              <a:rPr lang="ko-KR" altLang="en-US" sz="1200" dirty="0" smtClean="0">
                <a:latin typeface="+mn-ea"/>
              </a:rPr>
              <a:t>월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</a:rPr>
              <a:t>의 경우</a:t>
            </a:r>
            <a:r>
              <a:rPr lang="en-US" altLang="ko-KR" sz="1200" dirty="0" smtClean="0">
                <a:latin typeface="+mn-ea"/>
              </a:rPr>
              <a:t>, KOSPI200 </a:t>
            </a:r>
            <a:r>
              <a:rPr lang="ko-KR" altLang="en-US" sz="1200" dirty="0" smtClean="0">
                <a:latin typeface="+mn-ea"/>
              </a:rPr>
              <a:t>누적수익률이 </a:t>
            </a:r>
            <a:r>
              <a:rPr lang="en-US" altLang="ko-KR" sz="1200" dirty="0" smtClean="0">
                <a:latin typeface="+mn-ea"/>
              </a:rPr>
              <a:t>-30.40%</a:t>
            </a:r>
            <a:r>
              <a:rPr lang="ko-KR" altLang="en-US" sz="1200" dirty="0" smtClean="0">
                <a:latin typeface="+mn-ea"/>
              </a:rPr>
              <a:t>를 기록하는 동안</a:t>
            </a:r>
            <a:r>
              <a:rPr lang="en-US" altLang="ko-KR" sz="1200" dirty="0" smtClean="0">
                <a:latin typeface="+mn-ea"/>
              </a:rPr>
              <a:t>,</a:t>
            </a:r>
          </a:p>
          <a:p>
            <a:pPr>
              <a:spcBef>
                <a:spcPts val="350"/>
              </a:spcBef>
            </a:pPr>
            <a:r>
              <a:rPr lang="ko-KR" altLang="en-US" sz="1200" dirty="0" smtClean="0">
                <a:latin typeface="+mn-ea"/>
              </a:rPr>
              <a:t>                   대표 매니저 관리 계좌는 안정적인 수익률을 달성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6" name="Picture 11" descr="C:\Documents and Settings\Owner\바탕 화면\그래프\흥국5호 그림.png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573016"/>
            <a:ext cx="720079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1023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과거 운용 펀드성과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그래프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auto">
          <a:xfrm>
            <a:off x="633437" y="979910"/>
            <a:ext cx="2138363" cy="2447925"/>
          </a:xfrm>
          <a:prstGeom prst="foldedCorner">
            <a:avLst>
              <a:gd name="adj" fmla="val 10903"/>
            </a:avLst>
          </a:prstGeom>
          <a:noFill/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spcCol="540000"/>
          <a:lstStyle/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H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생명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(</a:t>
            </a:r>
            <a:r>
              <a:rPr lang="ko-KR" altLang="en-US" sz="12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토러스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11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호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운용성과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계약일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2009.12.17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기준일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2010.06.10(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목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경과일수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176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일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총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5.65%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연 환산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11.71%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펀드규모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100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억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sym typeface="Monotype Sorts" pitchFamily="2" charset="2"/>
            </a:endParaRP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en-US" altLang="ko-KR" sz="11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HY견고딕" pitchFamily="18" charset="-127"/>
              <a:ea typeface="HY견고딕" pitchFamily="18" charset="-127"/>
              <a:sym typeface="Monotype Sorts" pitchFamily="2" charset="2"/>
            </a:endParaRP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en-US" altLang="ko-KR" sz="11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HY견고딕" pitchFamily="18" charset="-127"/>
              <a:ea typeface="HY견고딕" pitchFamily="18" charset="-127"/>
              <a:sym typeface="Monotype Sorts" pitchFamily="2" charset="2"/>
            </a:endParaRPr>
          </a:p>
        </p:txBody>
      </p:sp>
      <p:pic>
        <p:nvPicPr>
          <p:cNvPr id="20" name="Picture 1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6238" y="981497"/>
            <a:ext cx="5857875" cy="2446338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21" name="Freeform 83"/>
          <p:cNvSpPr/>
          <p:nvPr/>
        </p:nvSpPr>
        <p:spPr bwMode="auto">
          <a:xfrm>
            <a:off x="467544" y="980728"/>
            <a:ext cx="2160240" cy="2448272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22225"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latin typeface="Raleway" pitchFamily="34" charset="0"/>
              <a:ea typeface="굴림" pitchFamily="50" charset="-127"/>
            </a:endParaRPr>
          </a:p>
        </p:txBody>
      </p:sp>
      <p:sp>
        <p:nvSpPr>
          <p:cNvPr id="22" name="AutoShape 2"/>
          <p:cNvSpPr>
            <a:spLocks noChangeArrowheads="1"/>
          </p:cNvSpPr>
          <p:nvPr/>
        </p:nvSpPr>
        <p:spPr bwMode="auto">
          <a:xfrm>
            <a:off x="683568" y="3789040"/>
            <a:ext cx="2138362" cy="2662237"/>
          </a:xfrm>
          <a:prstGeom prst="foldedCorner">
            <a:avLst>
              <a:gd name="adj" fmla="val 10903"/>
            </a:avLst>
          </a:prstGeom>
          <a:noFill/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spcCol="540000"/>
          <a:lstStyle/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H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생명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T(</a:t>
            </a:r>
            <a:r>
              <a:rPr lang="ko-KR" altLang="en-US" sz="12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토러스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6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호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운용성과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sym typeface="Monotype Sorts" pitchFamily="2" charset="2"/>
            </a:endParaRP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계약일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2009.12. 22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기준일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2010.06.10(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목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경과일수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171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일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총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5.46%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연 환산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11.66%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펀드규모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100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억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sym typeface="Monotype Sorts" pitchFamily="2" charset="2"/>
            </a:endParaRP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HY견고딕" pitchFamily="18" charset="-127"/>
              <a:ea typeface="HY견고딕" pitchFamily="18" charset="-127"/>
              <a:sym typeface="Monotype Sorts" pitchFamily="2" charset="2"/>
            </a:endParaRP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HY견고딕" pitchFamily="18" charset="-127"/>
              <a:ea typeface="HY견고딕" pitchFamily="18" charset="-127"/>
              <a:sym typeface="Monotype Sorts" pitchFamily="2" charset="2"/>
            </a:endParaRPr>
          </a:p>
        </p:txBody>
      </p:sp>
      <p:pic>
        <p:nvPicPr>
          <p:cNvPr id="23" name="Picture 1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6610" y="3664074"/>
            <a:ext cx="5857875" cy="2643187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24" name="Freeform 83"/>
          <p:cNvSpPr/>
          <p:nvPr/>
        </p:nvSpPr>
        <p:spPr bwMode="auto">
          <a:xfrm>
            <a:off x="467544" y="3717032"/>
            <a:ext cx="2160240" cy="2448272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22225"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latin typeface="Raleway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과거 운용 펀드성과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그래프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auto">
          <a:xfrm>
            <a:off x="772691" y="943223"/>
            <a:ext cx="2144713" cy="2520950"/>
          </a:xfrm>
          <a:prstGeom prst="foldedCorner">
            <a:avLst>
              <a:gd name="adj" fmla="val 12500"/>
            </a:avLst>
          </a:prstGeom>
          <a:noFill/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S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연금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(</a:t>
            </a:r>
            <a:r>
              <a:rPr lang="ko-KR" altLang="en-US" sz="12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보아스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4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호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운용성과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계약일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2007. 12. 26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기준일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2009. 8. 13(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목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경과일수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597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일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총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14.24%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연 환산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8.71%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운용금액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400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억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sym typeface="Monotype Sorts" pitchFamily="2" charset="2"/>
            </a:endParaRP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en-US" altLang="ko-KR" sz="1100" b="1" dirty="0">
              <a:solidFill>
                <a:schemeClr val="tx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AutoShape 2"/>
          <p:cNvSpPr>
            <a:spLocks noChangeArrowheads="1"/>
          </p:cNvSpPr>
          <p:nvPr/>
        </p:nvSpPr>
        <p:spPr bwMode="auto">
          <a:xfrm>
            <a:off x="731416" y="3781673"/>
            <a:ext cx="2138363" cy="2835354"/>
          </a:xfrm>
          <a:prstGeom prst="foldedCorner">
            <a:avLst>
              <a:gd name="adj" fmla="val 12500"/>
            </a:avLst>
          </a:prstGeom>
          <a:noFill/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H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생명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(</a:t>
            </a:r>
            <a:r>
              <a:rPr lang="ko-KR" altLang="en-US" sz="12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보아스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5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호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운용성과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계약일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2008. 07. 31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기준일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2009. 7. 9(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목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경과일수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344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일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총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11.25%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연 환산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11.93%</a:t>
            </a: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운용금액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100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억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sym typeface="Monotype Sorts" pitchFamily="2" charset="2"/>
            </a:endParaRPr>
          </a:p>
        </p:txBody>
      </p:sp>
      <p:pic>
        <p:nvPicPr>
          <p:cNvPr id="21" name="Picture 11" descr="C:\Documents and Settings\Owner\바탕 화면\그래프\흥국5호 그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305" y="3784848"/>
            <a:ext cx="5845175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 descr="C:\Documents and Settings\천재\바탕 화면\사학4호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0955" y="981645"/>
            <a:ext cx="5851525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83"/>
          <p:cNvSpPr/>
          <p:nvPr/>
        </p:nvSpPr>
        <p:spPr bwMode="auto">
          <a:xfrm>
            <a:off x="539552" y="927770"/>
            <a:ext cx="2160240" cy="2592288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22225"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latin typeface="Raleway" pitchFamily="34" charset="0"/>
              <a:ea typeface="굴림" pitchFamily="50" charset="-127"/>
            </a:endParaRPr>
          </a:p>
        </p:txBody>
      </p:sp>
      <p:sp>
        <p:nvSpPr>
          <p:cNvPr id="24" name="Freeform 83"/>
          <p:cNvSpPr/>
          <p:nvPr/>
        </p:nvSpPr>
        <p:spPr bwMode="auto">
          <a:xfrm>
            <a:off x="549077" y="3775323"/>
            <a:ext cx="2160240" cy="2592288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22225"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latin typeface="Raleway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과거 운용 펀드성과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그래프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633437" y="1068511"/>
            <a:ext cx="2138363" cy="2576513"/>
          </a:xfrm>
          <a:prstGeom prst="foldedCorner">
            <a:avLst>
              <a:gd name="adj" fmla="val 10903"/>
            </a:avLst>
          </a:prstGeom>
          <a:noFill/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spcCol="540000"/>
          <a:lstStyle/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S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연금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(</a:t>
            </a:r>
            <a:r>
              <a:rPr lang="ko-KR" altLang="en-US" sz="12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보아스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1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호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운용성과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계약일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2006. 7. 31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기준일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2009.12.10(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목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경과일수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1229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일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총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30.02%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연 환산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8.92%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펀드규모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1057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억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sym typeface="Monotype Sorts" pitchFamily="2" charset="2"/>
            </a:endParaRP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en-US" altLang="ko-KR" sz="11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HY견고딕" pitchFamily="18" charset="-127"/>
              <a:ea typeface="HY견고딕" pitchFamily="18" charset="-127"/>
              <a:sym typeface="Monotype Sorts" pitchFamily="2" charset="2"/>
            </a:endParaRP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en-US" altLang="ko-KR" sz="11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HY견고딕" pitchFamily="18" charset="-127"/>
              <a:ea typeface="HY견고딕" pitchFamily="18" charset="-127"/>
              <a:sym typeface="Monotype Sorts" pitchFamily="2" charset="2"/>
            </a:endParaRPr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auto">
          <a:xfrm>
            <a:off x="619150" y="3860948"/>
            <a:ext cx="2152650" cy="2592388"/>
          </a:xfrm>
          <a:prstGeom prst="foldedCorner">
            <a:avLst>
              <a:gd name="adj" fmla="val 10939"/>
            </a:avLst>
          </a:prstGeom>
          <a:noFill/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sym typeface="Monotype Sorts" pitchFamily="2" charset="2"/>
            </a:endParaRPr>
          </a:p>
          <a:p>
            <a:pPr fontAlgn="auto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SH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생명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(</a:t>
            </a:r>
            <a:r>
              <a:rPr lang="ko-KR" altLang="en-US" sz="12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보아스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3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호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운용성과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계약일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2009. 05. 27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기준일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2009. 12.10(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목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)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경과일수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198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일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총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7.08%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연 환산 수익률 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13.05%</a:t>
            </a: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  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운용금액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: 50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 pitchFamily="2" charset="2"/>
              </a:rPr>
              <a:t>억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sym typeface="Monotype Sorts" pitchFamily="2" charset="2"/>
            </a:endParaRPr>
          </a:p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en-US" altLang="ko-KR" sz="1100" b="1" dirty="0">
              <a:solidFill>
                <a:schemeClr val="tx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8" name="Picture 9" descr="C:\Documents and Settings\천재\바탕 화면\사학1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75" y="979488"/>
            <a:ext cx="5834063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0" descr="C:\Documents and Settings\천재\바탕 화면\신생3호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9713" y="3789363"/>
            <a:ext cx="5830887" cy="262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Freeform 83"/>
          <p:cNvSpPr/>
          <p:nvPr/>
        </p:nvSpPr>
        <p:spPr bwMode="auto">
          <a:xfrm>
            <a:off x="467544" y="1052736"/>
            <a:ext cx="2160240" cy="2448272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22225"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latin typeface="Raleway" pitchFamily="34" charset="0"/>
              <a:ea typeface="굴림" pitchFamily="50" charset="-127"/>
            </a:endParaRPr>
          </a:p>
        </p:txBody>
      </p:sp>
      <p:sp>
        <p:nvSpPr>
          <p:cNvPr id="21" name="Freeform 83"/>
          <p:cNvSpPr/>
          <p:nvPr/>
        </p:nvSpPr>
        <p:spPr bwMode="auto">
          <a:xfrm>
            <a:off x="467544" y="3789040"/>
            <a:ext cx="2160240" cy="2592288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 w="22225">
            <a:solidFill>
              <a:srgbClr val="EE5F54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tIns="66227" rIns="66227" bIns="91440"/>
          <a:lstStyle/>
          <a:p>
            <a:pPr marL="228600" lvl="1" indent="-228600" defTabSz="977900" eaLnBrk="1" hangingPunct="1">
              <a:lnSpc>
                <a:spcPct val="90000"/>
              </a:lnSpc>
              <a:spcAft>
                <a:spcPct val="15000"/>
              </a:spcAft>
            </a:pPr>
            <a:endParaRPr lang="en-US" altLang="ko-KR" sz="1400" dirty="0">
              <a:solidFill>
                <a:srgbClr val="000000"/>
              </a:solidFill>
              <a:latin typeface="Raleway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과거 운용 펀드성과 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Group 345"/>
          <p:cNvGraphicFramePr>
            <a:graphicFrameLocks noGrp="1"/>
          </p:cNvGraphicFramePr>
          <p:nvPr/>
        </p:nvGraphicFramePr>
        <p:xfrm>
          <a:off x="899592" y="984233"/>
          <a:ext cx="7815263" cy="589813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877043"/>
                <a:gridCol w="1073473"/>
                <a:gridCol w="862039"/>
                <a:gridCol w="990708"/>
                <a:gridCol w="1659033"/>
                <a:gridCol w="822505"/>
                <a:gridCol w="1530462"/>
              </a:tblGrid>
              <a:tr h="3936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 명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1" marR="90481" marT="44454" marB="4445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목표수익률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0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1" marR="90481" marT="44454" marB="4445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펀드규모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억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0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1" marR="90481" marT="44454" marB="4445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펀드설정일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1" marR="90481" marT="44454" marB="4445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현재 수익률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1" marR="90481" marT="44454" marB="4445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운용일수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1" marR="90481" marT="44454" marB="4445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비고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1" marR="90481" marT="44454" marB="44454" anchor="ctr" horzOverflow="overflow">
                    <a:solidFill>
                      <a:srgbClr val="EE5F54"/>
                    </a:solidFill>
                  </a:tcPr>
                </a:tc>
              </a:tr>
              <a:tr h="271805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◈만기된 펀드◈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1" marR="90481" marT="44454" marB="44454" anchor="ctr" horzOverflow="overflow">
                    <a:solidFill>
                      <a:srgbClr val="EE5F5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26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2009-12-17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11.29% (13.64%: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302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726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2009-12-17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11.08%(13.39%: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302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726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12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2009-12-17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10.36%(12.52%: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302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726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T6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2009-12-22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10.73%(13.1%: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297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726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S4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2009-12-29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9.97%(12.54%: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290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726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SH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생명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2010-03-10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6.65%(11.08%: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219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9623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SH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생명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2010-03-10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8.10%(13.5%: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219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9623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SH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생명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2010-04-22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7.39%(15.32%: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176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726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화재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105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2010-03-22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7.71%(13.59%: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207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726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화재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112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2010-06-28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5.57%(18.65%: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109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726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L</a:t>
                      </a: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손보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50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2010-04-22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6.97%(14.44%: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176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726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L</a:t>
                      </a: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손보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2010-06-22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5.89%(18.69%: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115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16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G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연금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300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2010-06-29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2.68%(9.05%: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 환산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108</a:t>
                      </a:r>
                    </a:p>
                  </a:txBody>
                  <a:tcPr marL="91433" marR="91433"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</a:tr>
              <a:tr h="372662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3" marR="91433" marT="45724" marB="45724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과거 운용 펀드성과 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Group 345"/>
          <p:cNvGraphicFramePr>
            <a:graphicFrameLocks noGrp="1"/>
          </p:cNvGraphicFramePr>
          <p:nvPr/>
        </p:nvGraphicFramePr>
        <p:xfrm>
          <a:off x="479425" y="1093788"/>
          <a:ext cx="8291512" cy="384016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811023"/>
                <a:gridCol w="116849"/>
                <a:gridCol w="948974"/>
                <a:gridCol w="851953"/>
                <a:gridCol w="116849"/>
                <a:gridCol w="929678"/>
                <a:gridCol w="116849"/>
                <a:gridCol w="1770608"/>
                <a:gridCol w="116849"/>
                <a:gridCol w="938342"/>
                <a:gridCol w="1573538"/>
              </a:tblGrid>
              <a:tr h="344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 명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>
                    <a:solidFill>
                      <a:srgbClr val="EE5F5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목표수익률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0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>
                    <a:solidFill>
                      <a:srgbClr val="EE5F5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펀드규모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억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0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>
                    <a:solidFill>
                      <a:srgbClr val="EE5F5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펀드설정일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>
                    <a:solidFill>
                      <a:srgbClr val="EE5F5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현재 수익률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>
                    <a:solidFill>
                      <a:srgbClr val="EE5F5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운용일수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>
                    <a:solidFill>
                      <a:srgbClr val="EE5F5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비고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>
                    <a:solidFill>
                      <a:srgbClr val="EE5F54"/>
                    </a:solidFill>
                  </a:tcPr>
                </a:tc>
              </a:tr>
              <a:tr h="388372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◈만기된 펀드◈  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(2009</a:t>
                      </a: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년 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월 물 기준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>
                    <a:solidFill>
                      <a:srgbClr val="EE5F5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83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6.5%/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1057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2006-07-31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30.02% (8.92%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1229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  연장 및 증액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/>
                </a:tc>
              </a:tr>
              <a:tr h="3883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6.42%/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2009-02-27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  7.36% (9.37%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287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endParaRPr kumimoji="0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/>
                </a:tc>
              </a:tr>
              <a:tr h="3883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6.08%/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2009-05-27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7.08% (13.05% : 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198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endParaRPr kumimoji="0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/>
                </a:tc>
              </a:tr>
              <a:tr h="3883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6.4%/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2009-02-26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  5.24% (6.64%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288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endParaRPr kumimoji="0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/>
                </a:tc>
              </a:tr>
              <a:tr h="3883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5.98%/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2009-05-06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6.47% (10.78%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219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endParaRPr kumimoji="0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/>
                </a:tc>
              </a:tr>
              <a:tr h="3883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6.23%/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2009-07-31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4.76% (13.05%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133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0495" marR="90495" marT="44450" marB="44450" anchor="ctr" horzOverflow="overflow"/>
                </a:tc>
              </a:tr>
              <a:tr h="3883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T3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5.82%/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2009-05-28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    4.05% (7.50%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197</a:t>
                      </a: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0495" marR="90495" marT="44450" marB="44450" anchor="ctr" horzOverflow="overflow"/>
                </a:tc>
              </a:tr>
              <a:tr h="3883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S3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6.18%/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2009-07-02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3.37% (7.60%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99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162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7" marR="9144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endParaRPr kumimoji="0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5" marR="90495" marT="44450" marB="4445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과거 운용 펀드성과 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Group 345"/>
          <p:cNvGraphicFramePr>
            <a:graphicFrameLocks noGrp="1"/>
          </p:cNvGraphicFramePr>
          <p:nvPr/>
        </p:nvGraphicFramePr>
        <p:xfrm>
          <a:off x="521023" y="980728"/>
          <a:ext cx="8299449" cy="546893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939299"/>
                <a:gridCol w="1024549"/>
                <a:gridCol w="899834"/>
                <a:gridCol w="1032440"/>
                <a:gridCol w="1883336"/>
                <a:gridCol w="880890"/>
                <a:gridCol w="1639101"/>
              </a:tblGrid>
              <a:tr h="3496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 명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3" marR="90493" marT="44444" marB="4444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목표수익률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0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3" marR="90493" marT="44444" marB="4444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펀드규모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억</a:t>
                      </a:r>
                      <a:r>
                        <a:rPr kumimoji="0" lang="en-US" altLang="ko-KR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0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3" marR="90493" marT="44444" marB="4444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펀드설정일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3" marR="90493" marT="44444" marB="4444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현재 수익률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3" marR="90493" marT="44444" marB="4444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운용일수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3" marR="90493" marT="44444" marB="44444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비고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3" marR="90493" marT="44444" marB="44444" anchor="ctr" horzOverflow="overflow">
                    <a:solidFill>
                      <a:srgbClr val="EE5F54"/>
                    </a:solidFill>
                  </a:tcPr>
                </a:tc>
              </a:tr>
              <a:tr h="393793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ko-KR" altLang="en-US" sz="105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◈만기된 펀드◈</a:t>
                      </a:r>
                      <a:endParaRPr kumimoji="0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93" marR="90493" marT="44444" marB="44444" anchor="ctr" horzOverflow="overflow">
                    <a:solidFill>
                      <a:srgbClr val="EE5F5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7.0%/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2006-11-30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7.48% (7.94%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344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만기 해지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7.4%/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2007-04-04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8.28% (13.80%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219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중도해지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8.2%/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2007-11-09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8.27% (8.98%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336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만기 해지</a:t>
                      </a:r>
                      <a:endParaRPr kumimoji="1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8.3%/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2007-07-31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7.89% (8.32%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346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만기 해지</a:t>
                      </a:r>
                      <a:endParaRPr kumimoji="1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8.0%/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2008-02-26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7.97% (8.24%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353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만기 해지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7.0%/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2006-12-27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6.75% (7.00%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352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중도해지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7.5%/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2007-02-26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7.60% (7.53%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354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만기 해지</a:t>
                      </a:r>
                      <a:endParaRPr kumimoji="1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7.4%/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2006-11-03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14.88% (14.60%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372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만기 해지</a:t>
                      </a:r>
                      <a:endParaRPr kumimoji="1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T2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7.5%/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2008-05-23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8.29% (8.93%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358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만기 해지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7.5%/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2008-05-27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8.59% (8.89%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353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만기 해지</a:t>
                      </a:r>
                      <a:endParaRPr kumimoji="1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S2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8.0%/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2008-07-02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8.33% ( 8.84%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344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만기 해지</a:t>
                      </a:r>
                      <a:endParaRPr kumimoji="1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</a:tr>
              <a:tr h="3937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돋움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7.5%/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돋움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돋움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2007-12-26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돋움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14.24% (8.71%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돋움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597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돋움" pitchFamily="50" charset="-127"/>
                      </a:endParaRPr>
                    </a:p>
                  </a:txBody>
                  <a:tcPr marL="91445" marR="91445" marT="45714" marB="4571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목표수익달성 만기 해지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45" marR="91445" marT="45714" marB="45714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57250" y="1071563"/>
            <a:ext cx="7715250" cy="53578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rgbClr val="00B050"/>
                </a:solidFill>
                <a:latin typeface="굴림" pitchFamily="50" charset="-127"/>
                <a:ea typeface="굴림" pitchFamily="50" charset="-127"/>
              </a:rPr>
              <a:t>                           </a:t>
            </a:r>
          </a:p>
        </p:txBody>
      </p:sp>
      <p:graphicFrame>
        <p:nvGraphicFramePr>
          <p:cNvPr id="7" name="Group 345"/>
          <p:cNvGraphicFramePr>
            <a:graphicFrameLocks noGrp="1"/>
          </p:cNvGraphicFramePr>
          <p:nvPr/>
        </p:nvGraphicFramePr>
        <p:xfrm>
          <a:off x="457200" y="1169988"/>
          <a:ext cx="8231226" cy="4745036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868965"/>
                <a:gridCol w="1072879"/>
                <a:gridCol w="877555"/>
                <a:gridCol w="1009468"/>
                <a:gridCol w="1886935"/>
                <a:gridCol w="1066224"/>
                <a:gridCol w="1449200"/>
              </a:tblGrid>
              <a:tr h="354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 명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8" marR="90488" marT="44450" marB="44450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목표수익률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년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8" marR="90488" marT="44450" marB="44450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펀드규모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억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8" marR="90488" marT="44450" marB="44450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펀드설정일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8" marR="90488" marT="44450" marB="44450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현재 수익률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8" marR="90488" marT="44450" marB="44450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시장 내 </a:t>
                      </a:r>
                      <a:r>
                        <a:rPr kumimoji="0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% </a:t>
                      </a: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순위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8" marR="90488" marT="44450" marB="44450" anchor="ctr" horzOverflow="overflow">
                    <a:solidFill>
                      <a:srgbClr val="EE5F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비고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488" marR="90488" marT="44450" marB="44450" anchor="ctr" horzOverflow="overflow">
                    <a:solidFill>
                      <a:srgbClr val="EE5F54"/>
                    </a:solidFill>
                  </a:tcPr>
                </a:tc>
              </a:tr>
              <a:tr h="3991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7.5%/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2003-12-23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7.21%(15.11%: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  <a:tr h="3991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7.5%/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2004-05-14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7.55%(7.49%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  <a:tr h="3991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연금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7.5%/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2004-10-29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7.78%(8.11%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  <a:tr h="3991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4.5%/6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개월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2004-01-13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4.6%(21.88%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  <a:tr h="3991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4.0%/6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개월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2004-04-12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4.53%(9.39%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  <a:tr h="3991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3.75%/6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개월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2004-10-13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4.78%(9.48%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  <a:tr h="3991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3.75%/6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개월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2005-03-09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4.19%(8.26%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  <a:tr h="3991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생명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3.73%/6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개월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2005-05-10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6.24%(12.25%: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  <a:tr h="3991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금고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7.5%/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2004-05-27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6.57%(7.78% 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  <a:tr h="3991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금고</a:t>
                      </a: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7.0%/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2005-01-26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2.21%(10.34%: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  <a:tr h="3991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금고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호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7.0%/</a:t>
                      </a:r>
                      <a:r>
                        <a:rPr kumimoji="1" lang="ko-KR" altLang="en-US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년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2005-03-31</a:t>
                      </a:r>
                      <a:endParaRPr kumimoji="1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0.39%(9.42%: </a:t>
                      </a:r>
                      <a:r>
                        <a:rPr kumimoji="1" lang="ko-KR" altLang="en-US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 환산</a:t>
                      </a: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1%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과거 운용 펀드성과 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57250" y="955675"/>
            <a:ext cx="7715250" cy="53578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굴림" pitchFamily="50" charset="-127"/>
                <a:ea typeface="굴림" pitchFamily="50" charset="-127"/>
              </a:rPr>
              <a:t>                          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51520" y="908720"/>
          <a:ext cx="4000528" cy="5734124"/>
        </p:xfrm>
        <a:graphic>
          <a:graphicData uri="http://schemas.openxmlformats.org/drawingml/2006/table">
            <a:tbl>
              <a:tblPr/>
              <a:tblGrid>
                <a:gridCol w="1715404"/>
                <a:gridCol w="2285124"/>
              </a:tblGrid>
              <a:tr h="44716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월 별 수 </a:t>
                      </a:r>
                      <a:r>
                        <a:rPr lang="ko-KR" altLang="en-US" sz="1000" b="1" dirty="0" err="1">
                          <a:solidFill>
                            <a:srgbClr val="000000"/>
                          </a:solidFill>
                          <a:latin typeface="바탕"/>
                        </a:rPr>
                        <a:t>익</a:t>
                      </a: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바탕"/>
                        </a:rPr>
                        <a:t> 률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단위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: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원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,%)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7585">
                <a:tc>
                  <a:txBody>
                    <a:bodyPr/>
                    <a:lstStyle/>
                    <a:p>
                      <a:pPr marL="7112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2011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년 </a:t>
                      </a:r>
                      <a:r>
                        <a:rPr lang="ko-KR" altLang="en-US" sz="8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        </a:t>
                      </a:r>
                      <a:r>
                        <a:rPr lang="en-US" altLang="ko-KR" sz="8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05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바탕"/>
                        </a:rPr>
                        <a:t>3.65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06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바탕"/>
                        </a:rPr>
                        <a:t>3.89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07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9.13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latin typeface="바탕"/>
                        </a:rPr>
                        <a:t>08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바탕"/>
                        </a:rPr>
                        <a:t>0.16</a:t>
                      </a:r>
                      <a:endParaRPr lang="en-US" sz="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09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바탕"/>
                        </a:rPr>
                        <a:t>6.35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10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바탕"/>
                        </a:rPr>
                        <a:t>2.23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11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바탕"/>
                        </a:rPr>
                        <a:t>3.49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12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바탕"/>
                        </a:rPr>
                        <a:t>5.86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7112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2012</a:t>
                      </a:r>
                      <a:r>
                        <a:rPr lang="ko-KR" altLang="en-US" sz="8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년        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01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5.20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02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2.82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03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8.01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04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5.36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05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5.13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06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7.37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07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0.04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latin typeface="바탕"/>
                        </a:rPr>
                        <a:t>08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  <a:endParaRPr lang="ko-KR" altLang="en-US" sz="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바탕"/>
                        </a:rPr>
                        <a:t>4.13</a:t>
                      </a:r>
                      <a:endParaRPr lang="en-US" sz="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latin typeface="바탕"/>
                        </a:rPr>
                        <a:t>09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  <a:endParaRPr lang="ko-KR" altLang="en-US" sz="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바탕"/>
                        </a:rPr>
                        <a:t>2.43</a:t>
                      </a:r>
                      <a:endParaRPr lang="en-US" sz="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latin typeface="바탕"/>
                        </a:rPr>
                        <a:t>10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3.40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latin typeface="바탕"/>
                        </a:rPr>
                        <a:t>11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0.67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latin typeface="바탕"/>
                        </a:rPr>
                        <a:t>12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2.36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7112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2013</a:t>
                      </a:r>
                      <a:r>
                        <a:rPr lang="ko-KR" altLang="en-US" sz="8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년        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바탕"/>
                        </a:rPr>
                        <a:t>01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월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2.18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5">
                <a:tc>
                  <a:txBody>
                    <a:bodyPr/>
                    <a:lstStyle/>
                    <a:p>
                      <a:pPr marL="7112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평 균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바탕"/>
                        </a:rPr>
                        <a:t>3.99</a:t>
                      </a:r>
                    </a:p>
                  </a:txBody>
                  <a:tcPr marL="43636" marR="43636" marT="21818" marB="218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5004048" y="5853172"/>
            <a:ext cx="3528392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  <a:defRPr/>
            </a:pPr>
            <a:r>
              <a:rPr kumimoji="0" lang="ko-KR" altLang="en-US" sz="1300" b="1" dirty="0" smtClean="0">
                <a:latin typeface="+mn-ea"/>
                <a:ea typeface="+mn-ea"/>
              </a:rPr>
              <a:t> 회색으로 </a:t>
            </a:r>
            <a:r>
              <a:rPr kumimoji="0" lang="ko-KR" altLang="en-US" sz="1300" b="1" dirty="0">
                <a:latin typeface="+mn-ea"/>
                <a:ea typeface="+mn-ea"/>
              </a:rPr>
              <a:t>칠한 부분은 변동폭이 심한 달로     </a:t>
            </a:r>
            <a:r>
              <a:rPr kumimoji="0" lang="ko-KR" altLang="en-US" sz="1300" b="1" dirty="0" smtClean="0">
                <a:latin typeface="+mn-ea"/>
                <a:ea typeface="+mn-ea"/>
              </a:rPr>
              <a:t> </a:t>
            </a:r>
            <a:endParaRPr lang="en-US" altLang="ko-KR" sz="1300" b="1" dirty="0" smtClean="0">
              <a:latin typeface="+mn-ea"/>
            </a:endParaRPr>
          </a:p>
          <a:p>
            <a:pPr fontAlgn="t"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</a:rPr>
              <a:t> </a:t>
            </a:r>
            <a:r>
              <a:rPr kumimoji="0" lang="ko-KR" altLang="en-US" sz="1300" b="1" dirty="0" smtClean="0">
                <a:latin typeface="+mn-ea"/>
                <a:ea typeface="+mn-ea"/>
              </a:rPr>
              <a:t>그때도 </a:t>
            </a:r>
            <a:r>
              <a:rPr kumimoji="0" lang="ko-KR" altLang="en-US" sz="1300" b="1" dirty="0">
                <a:latin typeface="+mn-ea"/>
                <a:ea typeface="+mn-ea"/>
              </a:rPr>
              <a:t>수익이 발생했음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과거 운용 펀드성과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개인계좌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12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788024" y="908721"/>
          <a:ext cx="4248472" cy="4464497"/>
        </p:xfrm>
        <a:graphic>
          <a:graphicData uri="http://schemas.openxmlformats.org/drawingml/2006/table">
            <a:tbl>
              <a:tblPr/>
              <a:tblGrid>
                <a:gridCol w="799692"/>
                <a:gridCol w="1316477"/>
                <a:gridCol w="1198689"/>
                <a:gridCol w="933614"/>
              </a:tblGrid>
              <a:tr h="6444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신명조"/>
                        </a:rPr>
                        <a:t>일   자</a:t>
                      </a: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신명조"/>
                        </a:rPr>
                        <a:t>운용원금</a:t>
                      </a: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순수익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신명조"/>
                        </a:rPr>
                        <a:t>수익률</a:t>
                      </a: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545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신명조"/>
                        </a:rPr>
                        <a:t>2013.02.14</a:t>
                      </a: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신명조"/>
                        </a:rPr>
                        <a:t>₩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신명조"/>
                        </a:rPr>
                        <a:t>1,520,000,000</a:t>
                      </a: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\29,509,130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1.94%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신명조"/>
                        </a:rPr>
                        <a:t>2013.03.14</a:t>
                      </a:r>
                    </a:p>
                  </a:txBody>
                  <a:tcPr marL="3892" marR="3892" marT="3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신명조"/>
                        </a:rPr>
                        <a:t>₩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신명조"/>
                        </a:rPr>
                        <a:t>1,535,428,030</a:t>
                      </a:r>
                    </a:p>
                  </a:txBody>
                  <a:tcPr marL="3892" marR="3892" marT="389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\14,308,990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0.93%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2013.04.11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신명조"/>
                        </a:rPr>
                        <a:t>₩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1,528,940,885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\52,123,880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3.40%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2013.05.09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₩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1,551,857,727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\40,989,370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2.64%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2013.06.13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\1,558,941,986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\48,352,060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3.10%</a:t>
                      </a: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2013.07.11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\1,564,153,138</a:t>
                      </a: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\2,926,870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0.18%</a:t>
                      </a: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2013.08.08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\1,536,594,565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\43,641,930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신명조"/>
                      </a:endParaRP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신명조"/>
                        </a:rPr>
                        <a:t>2.84%</a:t>
                      </a:r>
                    </a:p>
                  </a:txBody>
                  <a:tcPr marL="4080" marR="4080" marT="408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341615" y="430342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과거 운용 펀드성과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법인계좌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Straight Arrow Connector 42"/>
          <p:cNvCxnSpPr/>
          <p:nvPr/>
        </p:nvCxnSpPr>
        <p:spPr>
          <a:xfrm>
            <a:off x="4499992" y="6165304"/>
            <a:ext cx="439511" cy="583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4499992" y="4725144"/>
            <a:ext cx="0" cy="144016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4283968" y="4725144"/>
            <a:ext cx="224408" cy="838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4499992" y="5301208"/>
            <a:ext cx="4104456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  <a:defRPr/>
            </a:pPr>
            <a:r>
              <a:rPr kumimoji="0" lang="en-US" altLang="ko-KR" sz="1300" b="1" dirty="0" smtClean="0">
                <a:latin typeface="+mn-ea"/>
                <a:ea typeface="+mn-ea"/>
              </a:rPr>
              <a:t>※ </a:t>
            </a:r>
            <a:r>
              <a:rPr kumimoji="0" lang="ko-KR" altLang="en-US" sz="1300" b="1" dirty="0" smtClean="0">
                <a:latin typeface="+mn-ea"/>
                <a:ea typeface="+mn-ea"/>
              </a:rPr>
              <a:t>해당 계좌는 목표수익률이 </a:t>
            </a:r>
            <a:r>
              <a:rPr lang="en-US" altLang="ko-KR" sz="1300" b="1" dirty="0" smtClean="0">
                <a:latin typeface="+mn-ea"/>
              </a:rPr>
              <a:t>15%</a:t>
            </a:r>
            <a:r>
              <a:rPr lang="ko-KR" altLang="en-US" sz="1300" b="1" dirty="0" smtClean="0">
                <a:latin typeface="+mn-ea"/>
              </a:rPr>
              <a:t>이상인 계좌였음</a:t>
            </a:r>
            <a:r>
              <a:rPr lang="en-US" altLang="ko-KR" sz="1300" b="1" dirty="0" smtClean="0">
                <a:latin typeface="+mn-ea"/>
              </a:rPr>
              <a:t>.</a:t>
            </a:r>
            <a:endParaRPr kumimoji="0" lang="ko-KR" altLang="en-US" sz="1300" b="1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0272" y="1094547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 (</a:t>
            </a:r>
            <a:r>
              <a:rPr lang="ko-KR" altLang="en-US" sz="1000" b="1" dirty="0" smtClean="0"/>
              <a:t>단위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</a:t>
            </a:r>
            <a:r>
              <a:rPr lang="en-US" altLang="ko-KR" sz="1000" b="1" dirty="0" smtClean="0"/>
              <a:t>,%)</a:t>
            </a:r>
            <a:endParaRPr lang="ko-KR" altLang="en-US" sz="10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588730"/>
              </p:ext>
            </p:extLst>
          </p:nvPr>
        </p:nvGraphicFramePr>
        <p:xfrm>
          <a:off x="827584" y="1340768"/>
          <a:ext cx="7075834" cy="5112574"/>
        </p:xfrm>
        <a:graphic>
          <a:graphicData uri="http://schemas.openxmlformats.org/drawingml/2006/table">
            <a:tbl>
              <a:tblPr/>
              <a:tblGrid>
                <a:gridCol w="1348682"/>
                <a:gridCol w="1725007"/>
                <a:gridCol w="1493667"/>
                <a:gridCol w="1254239"/>
                <a:gridCol w="1254239"/>
              </a:tblGrid>
              <a:tr h="398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일   자</a:t>
                      </a:r>
                    </a:p>
                  </a:txBody>
                  <a:tcPr marL="4080" marR="4080" marT="4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운용원금</a:t>
                      </a:r>
                    </a:p>
                  </a:txBody>
                  <a:tcPr marL="4080" marR="4080" marT="4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순수익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080" marR="4080" marT="4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수익률</a:t>
                      </a:r>
                    </a:p>
                  </a:txBody>
                  <a:tcPr marL="4080" marR="4080" marT="4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누적수익률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080" marR="4080" marT="4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324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2015-11-12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1,580,645,340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29,629,580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FF0000"/>
                          </a:solidFill>
                          <a:latin typeface="맑은 고딕"/>
                        </a:rPr>
                        <a:t>1.87%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1.87%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2015-12-10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1,585,677,871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23,201,510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1.46%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3.34%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2016-01-14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1,582,701,183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6,477,750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0.41%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3.75%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2016-02-11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1,584,701,011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30,992,360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FF0000"/>
                          </a:solidFill>
                          <a:latin typeface="맑은 고딕"/>
                        </a:rPr>
                        <a:t>1.96%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5.70%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2016-03-10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1,569,632,842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23,052,910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FF0000"/>
                          </a:solidFill>
                          <a:latin typeface="맑은 고딕"/>
                        </a:rPr>
                        <a:t>1.47%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7.17%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2016-04-14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1,576,711,887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35,360,610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FF0000"/>
                          </a:solidFill>
                          <a:latin typeface="맑은 고딕"/>
                        </a:rPr>
                        <a:t>2.24%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9.41%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1,597,546,727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12,348,130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0.77%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10.19%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2016-06-09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1,615,586,794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-13,364,040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latin typeface="맑은 고딕"/>
                        </a:rPr>
                        <a:t>-0.83%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9.36%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2016-07-14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1,592,124,179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26,772,400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1.68%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11.04%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2016-08-11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1,598,610,264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21,522,940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1.35%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12.39%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2016-09-08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1,615,911,885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29,446,590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1.82%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14.21%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2016-10-13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1,627,015,158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24,324,580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1.50%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15.71%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2016-11-10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1,626,540,655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14,284,350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0.88%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16.58%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37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2016-12-08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1,649,389,926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32,535,480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1.97%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18.56%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536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48307" y="857232"/>
            <a:ext cx="7752783" cy="1588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71802" y="2863990"/>
            <a:ext cx="3500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01.  </a:t>
            </a:r>
            <a:r>
              <a:rPr lang="ko-KR" altLang="en-US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 소개</a:t>
            </a:r>
            <a:endParaRPr lang="ko-KR" altLang="en-US" sz="40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03848" y="2928934"/>
            <a:ext cx="216024" cy="6095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5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0272" y="937986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 (</a:t>
            </a:r>
            <a:r>
              <a:rPr lang="ko-KR" altLang="en-US" sz="1000" b="1" dirty="0" smtClean="0"/>
              <a:t>단위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</a:t>
            </a:r>
            <a:r>
              <a:rPr lang="en-US" altLang="ko-KR" sz="1000" b="1" dirty="0" smtClean="0"/>
              <a:t>,%)</a:t>
            </a:r>
            <a:endParaRPr lang="ko-KR" altLang="en-US" sz="10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359627"/>
              </p:ext>
            </p:extLst>
          </p:nvPr>
        </p:nvGraphicFramePr>
        <p:xfrm>
          <a:off x="827584" y="1226018"/>
          <a:ext cx="7075834" cy="5299326"/>
        </p:xfrm>
        <a:graphic>
          <a:graphicData uri="http://schemas.openxmlformats.org/drawingml/2006/table">
            <a:tbl>
              <a:tblPr/>
              <a:tblGrid>
                <a:gridCol w="1348682"/>
                <a:gridCol w="1725007"/>
                <a:gridCol w="1493667"/>
                <a:gridCol w="1254239"/>
                <a:gridCol w="1254239"/>
              </a:tblGrid>
              <a:tr h="4118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일   자</a:t>
                      </a:r>
                    </a:p>
                  </a:txBody>
                  <a:tcPr marL="4080" marR="4080" marT="4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운용원금</a:t>
                      </a:r>
                    </a:p>
                  </a:txBody>
                  <a:tcPr marL="4080" marR="4080" marT="4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순수익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080" marR="4080" marT="4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수익률</a:t>
                      </a:r>
                    </a:p>
                  </a:txBody>
                  <a:tcPr marL="4080" marR="4080" marT="4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누적수익률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080" marR="4080" marT="4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2017-01-12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1,644,411,504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-21,329,790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latin typeface="맑은 고딕"/>
                        </a:rPr>
                        <a:t>-1.30%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17.26%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2017-02-09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1,628,687,343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-551,000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latin typeface="맑은 고딕"/>
                        </a:rPr>
                        <a:t>-0.03%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17.22%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2017-03-09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1,618,357,810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-2,533,430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B0F0"/>
                          </a:solidFill>
                          <a:latin typeface="맑은 고딕"/>
                        </a:rPr>
                        <a:t>-0.16%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17.07%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2017-04-13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1,606,021,755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70,850,679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4.41%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21.48%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2017-05-11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1,649,761,846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54,816,450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3.32%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24.81%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2017-06-08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1,623,161,190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52,457,150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3.23%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28.04%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2017-07-13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1,732,104,581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65,283,780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3.77%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31.81%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2017-08-10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1,764,883,832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2,469,570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0.14%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31.95%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2017-09-14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1,777,042,686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12,106,780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0.68%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32.63%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2017-10-12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1,741,070,386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60,448,370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3.47%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36.10%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2017-11-09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1,778,054,085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39,302,670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2.21%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38.31%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2017-12-14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1,819,750,485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37,917,840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2.08%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40.39%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2018-01-11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1,828,833,400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12,227,030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0.67%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41.06%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9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2018-02-08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1,820,650,154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50,854,880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2.87%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43.94%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960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0" y="1079401"/>
            <a:ext cx="9144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&lt;2015.11</a:t>
            </a:r>
            <a:r>
              <a:rPr lang="ko-KR" altLang="en-US" sz="1500" b="1" i="1" dirty="0" err="1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pic>
        <p:nvPicPr>
          <p:cNvPr id="16" name="그림 15" descr="11월물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9144000" cy="30816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5496" y="3789040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6119" y="1931690"/>
            <a:ext cx="684000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&lt;2015.12</a:t>
            </a:r>
            <a:r>
              <a:rPr lang="ko-KR" altLang="en-US" sz="1500" b="1" i="1" dirty="0" err="1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pic>
        <p:nvPicPr>
          <p:cNvPr id="16" name="그림 15" descr="12월물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7834"/>
            <a:ext cx="9144000" cy="38823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5496" y="4681711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6119" y="1873399"/>
            <a:ext cx="684000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90514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2016.1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pic>
        <p:nvPicPr>
          <p:cNvPr id="15" name="그림 14" descr="1월물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9144000" cy="270484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5496" y="3419475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6119" y="1935882"/>
            <a:ext cx="684000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90514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2016.2</a:t>
            </a:r>
            <a:r>
              <a:rPr lang="ko-KR" altLang="en-US" sz="1500" b="1" i="1" dirty="0" err="1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pic>
        <p:nvPicPr>
          <p:cNvPr id="12" name="그림 11" descr="2월물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4784"/>
            <a:ext cx="9144000" cy="312201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5496" y="3726557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6119" y="1863874"/>
            <a:ext cx="684000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90514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2016.3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pic>
        <p:nvPicPr>
          <p:cNvPr id="12" name="그림 11" descr="3월물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31123"/>
            <a:ext cx="9144000" cy="312201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496" y="3761531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6119" y="1916832"/>
            <a:ext cx="684000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90514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2016.4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pic>
        <p:nvPicPr>
          <p:cNvPr id="16" name="그림 15" descr="4월물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437351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5496" y="4976142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6119" y="1782341"/>
            <a:ext cx="684000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90514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2016.5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pic>
        <p:nvPicPr>
          <p:cNvPr id="12" name="그림 11" descr="회사 5월 수익률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93550"/>
            <a:ext cx="9144000" cy="377966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496" y="4600178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6119" y="1979315"/>
            <a:ext cx="684000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90514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2016.6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pic>
        <p:nvPicPr>
          <p:cNvPr id="16" name="그림 15" descr="6월 수익률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28800"/>
            <a:ext cx="9144000" cy="315783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5496" y="3919339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6119" y="2017415"/>
            <a:ext cx="684000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90514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2016.7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pic>
        <p:nvPicPr>
          <p:cNvPr id="12" name="그림 11" descr="회사 수익률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454176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1837" y="5211216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7069" y="1791866"/>
            <a:ext cx="684000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회사개요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346460" y="1214423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회사명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5" name="직사각형 134"/>
          <p:cNvSpPr/>
          <p:nvPr/>
        </p:nvSpPr>
        <p:spPr>
          <a:xfrm rot="16200000" flipV="1">
            <a:off x="2737471" y="1405878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 rot="16200000" flipV="1">
            <a:off x="2737471" y="3549016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 rot="16200000" flipV="1">
            <a:off x="2737471" y="2834636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 rot="16200000" flipV="1">
            <a:off x="2737471" y="2120256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 rot="16200000" flipV="1">
            <a:off x="2737471" y="5763597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 rot="16200000" flipV="1">
            <a:off x="2737471" y="4263396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 rot="16200000" flipV="1">
            <a:off x="2737471" y="5049214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27584" y="2643183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업종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7584" y="3386081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대표이사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7584" y="4100461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자본금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27584" y="4886279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임직원수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7584" y="5600659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회사주소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27584" y="1957321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설립일자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238810" y="1264404"/>
            <a:ext cx="50247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예일 투자자문 </a:t>
            </a:r>
            <a:r>
              <a:rPr lang="en-US" altLang="ko-KR" sz="13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1300" spc="-11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Yeil</a:t>
            </a:r>
            <a:r>
              <a:rPr lang="en-US" altLang="ko-KR" sz="1300" spc="-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Investment)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238810" y="1928445"/>
            <a:ext cx="5024792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50"/>
              </a:spcBef>
            </a:pPr>
            <a:r>
              <a:rPr lang="en-US" altLang="ko-KR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2015</a:t>
            </a:r>
            <a:r>
              <a:rPr lang="ko-KR" altLang="en-US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 </a:t>
            </a:r>
            <a:r>
              <a:rPr lang="en-US" altLang="ko-KR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 ㈜ 예일파트너스 설립</a:t>
            </a:r>
            <a:endParaRPr lang="en-US" altLang="ko-KR" sz="13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>
              <a:spcBef>
                <a:spcPts val="350"/>
              </a:spcBef>
            </a:pPr>
            <a:r>
              <a:rPr lang="en-US" altLang="ko-KR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2016</a:t>
            </a:r>
            <a:r>
              <a:rPr lang="ko-KR" altLang="en-US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 </a:t>
            </a:r>
            <a:r>
              <a:rPr lang="en-US" altLang="ko-KR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</a:t>
            </a:r>
            <a:r>
              <a:rPr lang="ko-KR" altLang="en-US" sz="1300" spc="-12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 ㈜ </a:t>
            </a:r>
            <a:r>
              <a:rPr lang="ko-KR" altLang="en-US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예일투자자문 설립</a:t>
            </a:r>
            <a:endParaRPr lang="en-US" altLang="ko-KR" sz="13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238810" y="3414599"/>
            <a:ext cx="50247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배원영</a:t>
            </a:r>
            <a:endParaRPr lang="en-US" altLang="ko-K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14678" y="2700219"/>
            <a:ext cx="50247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투자일임업</a:t>
            </a:r>
            <a:endParaRPr lang="en-US" altLang="ko-K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38810" y="4128979"/>
            <a:ext cx="50247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16.5</a:t>
            </a:r>
            <a:r>
              <a:rPr lang="ko-KR" alt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억원</a:t>
            </a:r>
            <a:endParaRPr lang="en-US" altLang="ko-K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03848" y="4936812"/>
            <a:ext cx="50247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명</a:t>
            </a:r>
            <a:endParaRPr lang="en-US" altLang="ko-K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059832" y="5600659"/>
            <a:ext cx="55007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서울시 서초구 방배</a:t>
            </a:r>
            <a:r>
              <a:rPr lang="en-US" altLang="ko-KR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동 </a:t>
            </a:r>
            <a:r>
              <a:rPr lang="en-US" altLang="ko-KR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815-20 </a:t>
            </a:r>
            <a:r>
              <a:rPr lang="ko-KR" altLang="en-US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타래빌딩 </a:t>
            </a:r>
            <a:r>
              <a:rPr lang="en-US" altLang="ko-KR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402</a:t>
            </a:r>
            <a:r>
              <a:rPr lang="ko-KR" altLang="en-US" sz="13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호</a:t>
            </a:r>
            <a:endParaRPr lang="en-US" altLang="ko-KR" sz="13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90514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2016.8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pic>
        <p:nvPicPr>
          <p:cNvPr id="18" name="그림 17" descr="8월물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70919"/>
            <a:ext cx="9144000" cy="411616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1837" y="4609703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234530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2016.9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pic>
        <p:nvPicPr>
          <p:cNvPr id="17" name="그림 16" descr="9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72816"/>
            <a:ext cx="9144000" cy="310119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837" y="3952106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8019" y="2166764"/>
            <a:ext cx="684000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istrator.Sc-201509151258\Desktop\국내선물 기간_일자별 수익률조회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2816"/>
            <a:ext cx="9144000" cy="3158247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234530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2016.10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20" name="직사각형 19"/>
          <p:cNvSpPr/>
          <p:nvPr/>
        </p:nvSpPr>
        <p:spPr>
          <a:xfrm>
            <a:off x="19050" y="4393679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95300" y="2124075"/>
            <a:ext cx="671052" cy="9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.Sc-201509151258\Desktop\11월 수익률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849"/>
            <a:ext cx="9144000" cy="3656301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234530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2016.11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20" name="직사각형 19"/>
          <p:cNvSpPr/>
          <p:nvPr/>
        </p:nvSpPr>
        <p:spPr>
          <a:xfrm>
            <a:off x="14833" y="4686300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2483" y="1953369"/>
            <a:ext cx="671052" cy="9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.Sc-201509151258\Desktop\Sample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144000" cy="429130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2016.12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20" name="직사각형 19"/>
          <p:cNvSpPr/>
          <p:nvPr/>
        </p:nvSpPr>
        <p:spPr>
          <a:xfrm>
            <a:off x="34999" y="5055890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44" y="1772816"/>
            <a:ext cx="671052" cy="9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69468"/>
            <a:ext cx="9144000" cy="413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487585" y="2046022"/>
            <a:ext cx="582390" cy="812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2017.01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20" name="직사각형 19"/>
          <p:cNvSpPr/>
          <p:nvPr/>
        </p:nvSpPr>
        <p:spPr>
          <a:xfrm>
            <a:off x="-9525" y="5185767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660" y="1605045"/>
            <a:ext cx="9158660" cy="435763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461218" y="1988840"/>
            <a:ext cx="582390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2017.02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9525" y="5013176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2017.03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1" y="1573268"/>
            <a:ext cx="9140069" cy="452002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499551" y="1935338"/>
            <a:ext cx="612588" cy="2087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/>
          </a:p>
        </p:txBody>
      </p:sp>
      <p:sp>
        <p:nvSpPr>
          <p:cNvPr id="16" name="직사각형 15"/>
          <p:cNvSpPr/>
          <p:nvPr/>
        </p:nvSpPr>
        <p:spPr>
          <a:xfrm>
            <a:off x="-9525" y="5264174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2017.04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3" name="그룹 23"/>
          <p:cNvGrpSpPr/>
          <p:nvPr/>
        </p:nvGrpSpPr>
        <p:grpSpPr>
          <a:xfrm>
            <a:off x="0" y="1484784"/>
            <a:ext cx="9144000" cy="4752528"/>
            <a:chOff x="0" y="21050251"/>
            <a:chExt cx="9029700" cy="4743450"/>
          </a:xfrm>
        </p:grpSpPr>
        <p:pic>
          <p:nvPicPr>
            <p:cNvPr id="26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1050251"/>
              <a:ext cx="9029700" cy="4743450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sp>
          <p:nvSpPr>
            <p:cNvPr id="27" name="직사각형 26"/>
            <p:cNvSpPr/>
            <p:nvPr/>
          </p:nvSpPr>
          <p:spPr>
            <a:xfrm>
              <a:off x="469777" y="21260523"/>
              <a:ext cx="620694" cy="229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9525" y="5589240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2017.05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12776"/>
            <a:ext cx="9144000" cy="460851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475838" y="1783801"/>
            <a:ext cx="606344" cy="2286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/>
          </a:p>
        </p:txBody>
      </p:sp>
      <p:sp>
        <p:nvSpPr>
          <p:cNvPr id="15" name="직사각형 14"/>
          <p:cNvSpPr/>
          <p:nvPr/>
        </p:nvSpPr>
        <p:spPr>
          <a:xfrm>
            <a:off x="-9525" y="4725144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운용철학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02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 rot="16200000" flipV="1">
            <a:off x="3656165" y="2084537"/>
            <a:ext cx="928694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357686" y="1628800"/>
            <a:ext cx="535785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20</a:t>
            </a: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년간의 </a:t>
            </a:r>
            <a:r>
              <a:rPr lang="en-US" altLang="ko-KR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Know – how</a:t>
            </a: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바탕으로 </a:t>
            </a:r>
            <a:endParaRPr lang="en-US" altLang="ko-KR" sz="13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</a:pP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통계적 분석에 의한 지속적인 절대수익 창출</a:t>
            </a:r>
            <a:endParaRPr lang="ko-KR" altLang="en-US" sz="13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57686" y="2272516"/>
            <a:ext cx="53578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시장 상황에 관계없이 안정적인 수익 추구</a:t>
            </a:r>
            <a:endParaRPr lang="ko-KR" altLang="en-US" sz="13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357686" y="3208620"/>
            <a:ext cx="53578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투명한 운용절차를 통한 </a:t>
            </a:r>
            <a:r>
              <a:rPr lang="ko-KR" altLang="en-US" sz="13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리스크</a:t>
            </a: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관리</a:t>
            </a:r>
            <a:endParaRPr lang="ko-KR" altLang="en-US" sz="13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357686" y="3645024"/>
            <a:ext cx="53578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정해진 </a:t>
            </a:r>
            <a:r>
              <a:rPr lang="ko-KR" altLang="en-US" sz="13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리스크</a:t>
            </a: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3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범위내에서</a:t>
            </a: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보수적인 수익 창출</a:t>
            </a:r>
            <a:endParaRPr lang="ko-KR" altLang="en-US" sz="13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357686" y="4733520"/>
            <a:ext cx="53578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고객별 운용목표 및 운용전략 차별화</a:t>
            </a:r>
            <a:endParaRPr lang="ko-KR" altLang="en-US" sz="13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357686" y="5162148"/>
            <a:ext cx="53578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유연한 사고에 바탕을 둔 </a:t>
            </a:r>
            <a:r>
              <a:rPr lang="ko-KR" altLang="en-US" sz="13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맞춤식</a:t>
            </a:r>
            <a:r>
              <a:rPr lang="ko-KR" altLang="en-US" sz="1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자산운용</a:t>
            </a:r>
            <a:endParaRPr lang="ko-KR" altLang="en-US" sz="13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7" name="직사각형 106"/>
          <p:cNvSpPr/>
          <p:nvPr/>
        </p:nvSpPr>
        <p:spPr>
          <a:xfrm rot="16200000" flipV="1">
            <a:off x="3656165" y="3584735"/>
            <a:ext cx="928694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 rot="16200000" flipV="1">
            <a:off x="3656165" y="5084933"/>
            <a:ext cx="928694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83568" y="1814444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절대수익 창출 지향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83568" y="3386080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철저한 </a:t>
            </a:r>
            <a:r>
              <a:rPr lang="ko-KR" altLang="en-US" sz="2000" b="1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리스크관리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지향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23528" y="4886278"/>
            <a:ext cx="407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고객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NEEDS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 맞춘 자산운용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2017.06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84783"/>
            <a:ext cx="9144000" cy="448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611560" y="1835302"/>
            <a:ext cx="589927" cy="216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/>
          </a:p>
        </p:txBody>
      </p:sp>
      <p:sp>
        <p:nvSpPr>
          <p:cNvPr id="11" name="직사각형 10"/>
          <p:cNvSpPr/>
          <p:nvPr/>
        </p:nvSpPr>
        <p:spPr>
          <a:xfrm>
            <a:off x="-9525" y="5157192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2017.07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" y="1496659"/>
            <a:ext cx="9144000" cy="473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16560" y="1835302"/>
            <a:ext cx="589927" cy="216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/>
          </a:p>
        </p:txBody>
      </p:sp>
      <p:sp>
        <p:nvSpPr>
          <p:cNvPr id="11" name="직사각형 10"/>
          <p:cNvSpPr/>
          <p:nvPr/>
        </p:nvSpPr>
        <p:spPr>
          <a:xfrm>
            <a:off x="24125" y="5534873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81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2017.08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465130"/>
            <a:ext cx="9144000" cy="44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611560" y="1835302"/>
            <a:ext cx="589927" cy="216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/>
          </a:p>
        </p:txBody>
      </p:sp>
      <p:sp>
        <p:nvSpPr>
          <p:cNvPr id="16" name="직사각형 15"/>
          <p:cNvSpPr/>
          <p:nvPr/>
        </p:nvSpPr>
        <p:spPr>
          <a:xfrm>
            <a:off x="-9525" y="5301208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2017.09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484784"/>
            <a:ext cx="9144000" cy="4671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9525" y="5174444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4414" y="1815946"/>
            <a:ext cx="589927" cy="216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89946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2017.10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" y="1484784"/>
            <a:ext cx="9131925" cy="51845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3681" y="1844520"/>
            <a:ext cx="589927" cy="21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/>
          </a:p>
        </p:txBody>
      </p:sp>
      <p:sp>
        <p:nvSpPr>
          <p:cNvPr id="16" name="직사각형 15"/>
          <p:cNvSpPr/>
          <p:nvPr/>
        </p:nvSpPr>
        <p:spPr>
          <a:xfrm>
            <a:off x="-9525" y="4663802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684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2017.11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1390271"/>
            <a:ext cx="9153525" cy="527908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-9525" y="5571256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2559" y="1799450"/>
            <a:ext cx="589927" cy="21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060603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7" y="1484784"/>
            <a:ext cx="9166520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2017.12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525" y="5590306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2559" y="1799450"/>
            <a:ext cx="589927" cy="21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812265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" y="1412776"/>
            <a:ext cx="9140883" cy="50405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2018.01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525" y="4941168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2559" y="1799450"/>
            <a:ext cx="589927" cy="21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677021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340768"/>
            <a:ext cx="9168802" cy="53732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623448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운용중인 상품성과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㈜ 예일투자자문 고유계좌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0" y="1052736"/>
            <a:ext cx="9144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 i="1" dirty="0"/>
              <a:t>&lt;</a:t>
            </a:r>
            <a:r>
              <a:rPr lang="en-US" altLang="ko-KR" sz="1500" b="1" i="1" dirty="0" smtClean="0"/>
              <a:t>2018.02</a:t>
            </a:r>
            <a:r>
              <a:rPr lang="ko-KR" altLang="en-US" sz="1500" b="1" i="1" dirty="0" err="1" smtClean="0"/>
              <a:t>월물</a:t>
            </a:r>
            <a:r>
              <a:rPr lang="en-US" altLang="ko-KR" sz="1500" b="1" i="1" dirty="0"/>
              <a:t>&gt;</a:t>
            </a:r>
            <a:endParaRPr lang="ko-KR" alt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13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525" y="5608539"/>
            <a:ext cx="9072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2559" y="1723958"/>
            <a:ext cx="589927" cy="21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23148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담당매니저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(CEO)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프로필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421888" y="1916832"/>
            <a:ext cx="2286016" cy="642942"/>
            <a:chOff x="1571604" y="1071546"/>
            <a:chExt cx="2286016" cy="642942"/>
          </a:xfrm>
        </p:grpSpPr>
        <p:sp>
          <p:nvSpPr>
            <p:cNvPr id="25" name="TextBox 24"/>
            <p:cNvSpPr txBox="1"/>
            <p:nvPr/>
          </p:nvSpPr>
          <p:spPr>
            <a:xfrm>
              <a:off x="1571604" y="1202280"/>
              <a:ext cx="2286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학 </a:t>
              </a:r>
              <a:r>
                <a:rPr lang="ko-KR" altLang="en-US" sz="1600" b="1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력</a:t>
              </a:r>
              <a:endParaRPr lang="en-US" altLang="ko-KR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7" name="Freeform 83"/>
            <p:cNvSpPr/>
            <p:nvPr/>
          </p:nvSpPr>
          <p:spPr bwMode="auto">
            <a:xfrm>
              <a:off x="1857356" y="1071546"/>
              <a:ext cx="1714512" cy="64294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400" dirty="0">
                <a:solidFill>
                  <a:srgbClr val="000000"/>
                </a:solidFill>
                <a:latin typeface="Raleway" pitchFamily="34" charset="0"/>
                <a:ea typeface="굴림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292080" y="1916832"/>
            <a:ext cx="2286016" cy="642942"/>
            <a:chOff x="5510384" y="1268760"/>
            <a:chExt cx="2286016" cy="642942"/>
          </a:xfrm>
        </p:grpSpPr>
        <p:sp>
          <p:nvSpPr>
            <p:cNvPr id="29" name="TextBox 28"/>
            <p:cNvSpPr txBox="1"/>
            <p:nvPr/>
          </p:nvSpPr>
          <p:spPr>
            <a:xfrm>
              <a:off x="5510384" y="1399494"/>
              <a:ext cx="2286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기타 사항</a:t>
              </a:r>
              <a:endParaRPr lang="en-US" altLang="ko-KR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Freeform 83"/>
            <p:cNvSpPr/>
            <p:nvPr/>
          </p:nvSpPr>
          <p:spPr bwMode="auto">
            <a:xfrm>
              <a:off x="5796136" y="1268760"/>
              <a:ext cx="1714512" cy="64294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200" dirty="0">
                <a:solidFill>
                  <a:srgbClr val="000000"/>
                </a:solidFill>
                <a:latin typeface="Raleway" pitchFamily="34" charset="0"/>
                <a:ea typeface="굴림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421888" y="3861048"/>
            <a:ext cx="2286016" cy="642942"/>
            <a:chOff x="1549944" y="3573016"/>
            <a:chExt cx="2286016" cy="642942"/>
          </a:xfrm>
        </p:grpSpPr>
        <p:sp>
          <p:nvSpPr>
            <p:cNvPr id="32" name="TextBox 31"/>
            <p:cNvSpPr txBox="1"/>
            <p:nvPr/>
          </p:nvSpPr>
          <p:spPr>
            <a:xfrm>
              <a:off x="1549944" y="3703750"/>
              <a:ext cx="2286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경력 사항</a:t>
              </a:r>
              <a:endParaRPr lang="en-US" altLang="ko-KR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Freeform 83"/>
            <p:cNvSpPr/>
            <p:nvPr/>
          </p:nvSpPr>
          <p:spPr bwMode="auto">
            <a:xfrm>
              <a:off x="1835696" y="3573016"/>
              <a:ext cx="1714512" cy="64294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200" dirty="0">
                <a:solidFill>
                  <a:srgbClr val="000000"/>
                </a:solidFill>
                <a:latin typeface="Raleway" pitchFamily="34" charset="0"/>
                <a:ea typeface="굴림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292080" y="3861048"/>
            <a:ext cx="2286016" cy="642942"/>
            <a:chOff x="1549944" y="3362122"/>
            <a:chExt cx="2286016" cy="642942"/>
          </a:xfrm>
        </p:grpSpPr>
        <p:sp>
          <p:nvSpPr>
            <p:cNvPr id="40" name="TextBox 39"/>
            <p:cNvSpPr txBox="1"/>
            <p:nvPr/>
          </p:nvSpPr>
          <p:spPr>
            <a:xfrm>
              <a:off x="1549944" y="3506138"/>
              <a:ext cx="2286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저서 및 강의</a:t>
              </a:r>
              <a:endParaRPr lang="en-US" altLang="ko-KR" sz="16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1" name="Freeform 83"/>
            <p:cNvSpPr/>
            <p:nvPr/>
          </p:nvSpPr>
          <p:spPr bwMode="auto">
            <a:xfrm>
              <a:off x="1835696" y="3362122"/>
              <a:ext cx="1714512" cy="642942"/>
            </a:xfrm>
            <a:custGeom>
              <a:avLst/>
              <a:gdLst>
                <a:gd name="connsiteX0" fmla="*/ 0 w 1281166"/>
                <a:gd name="connsiteY0" fmla="*/ 105669 h 1056694"/>
                <a:gd name="connsiteX1" fmla="*/ 105669 w 1281166"/>
                <a:gd name="connsiteY1" fmla="*/ 0 h 1056694"/>
                <a:gd name="connsiteX2" fmla="*/ 1175497 w 1281166"/>
                <a:gd name="connsiteY2" fmla="*/ 0 h 1056694"/>
                <a:gd name="connsiteX3" fmla="*/ 1281166 w 1281166"/>
                <a:gd name="connsiteY3" fmla="*/ 105669 h 1056694"/>
                <a:gd name="connsiteX4" fmla="*/ 1281166 w 1281166"/>
                <a:gd name="connsiteY4" fmla="*/ 951025 h 1056694"/>
                <a:gd name="connsiteX5" fmla="*/ 1175497 w 1281166"/>
                <a:gd name="connsiteY5" fmla="*/ 1056694 h 1056694"/>
                <a:gd name="connsiteX6" fmla="*/ 105669 w 1281166"/>
                <a:gd name="connsiteY6" fmla="*/ 1056694 h 1056694"/>
                <a:gd name="connsiteX7" fmla="*/ 0 w 1281166"/>
                <a:gd name="connsiteY7" fmla="*/ 951025 h 1056694"/>
                <a:gd name="connsiteX8" fmla="*/ 0 w 1281166"/>
                <a:gd name="connsiteY8" fmla="*/ 105669 h 10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166" h="1056694">
                  <a:moveTo>
                    <a:pt x="0" y="105669"/>
                  </a:moveTo>
                  <a:cubicBezTo>
                    <a:pt x="0" y="47310"/>
                    <a:pt x="47310" y="0"/>
                    <a:pt x="105669" y="0"/>
                  </a:cubicBezTo>
                  <a:lnTo>
                    <a:pt x="1175497" y="0"/>
                  </a:lnTo>
                  <a:cubicBezTo>
                    <a:pt x="1233856" y="0"/>
                    <a:pt x="1281166" y="47310"/>
                    <a:pt x="1281166" y="105669"/>
                  </a:cubicBezTo>
                  <a:lnTo>
                    <a:pt x="1281166" y="951025"/>
                  </a:lnTo>
                  <a:cubicBezTo>
                    <a:pt x="1281166" y="1009384"/>
                    <a:pt x="1233856" y="1056694"/>
                    <a:pt x="1175497" y="1056694"/>
                  </a:cubicBezTo>
                  <a:lnTo>
                    <a:pt x="105669" y="1056694"/>
                  </a:lnTo>
                  <a:cubicBezTo>
                    <a:pt x="47310" y="1056694"/>
                    <a:pt x="0" y="1009384"/>
                    <a:pt x="0" y="951025"/>
                  </a:cubicBezTo>
                  <a:lnTo>
                    <a:pt x="0" y="105669"/>
                  </a:lnTo>
                  <a:close/>
                </a:path>
              </a:pathLst>
            </a:custGeom>
            <a:noFill/>
            <a:ln w="22225">
              <a:solidFill>
                <a:srgbClr val="EE5F54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66227" rIns="66227" bIns="91440"/>
            <a:lstStyle/>
            <a:p>
              <a:pPr marL="228600" lvl="1" indent="-228600" defTabSz="977900" eaLnBrk="1" hangingPunct="1">
                <a:lnSpc>
                  <a:spcPct val="90000"/>
                </a:lnSpc>
                <a:spcAft>
                  <a:spcPct val="15000"/>
                </a:spcAft>
              </a:pPr>
              <a:endParaRPr lang="en-US" altLang="ko-KR" sz="1200" dirty="0">
                <a:solidFill>
                  <a:srgbClr val="000000"/>
                </a:solidFill>
                <a:latin typeface="Raleway" pitchFamily="34" charset="0"/>
                <a:ea typeface="굴림" pitchFamily="50" charset="-127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547664" y="2708920"/>
            <a:ext cx="2952328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고려대학교 경영학과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고려대학교 대학원 경영학 석사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재무론 전공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64088" y="2636912"/>
            <a:ext cx="22860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운용전문인력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2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투자상담사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종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2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종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금융자산관리사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(FP)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재무위험관리사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(FRM)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47664" y="4581128"/>
            <a:ext cx="3600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총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운용경력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(1995 ~ 2018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 현재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 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증권 상품운용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파생상품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  </a:t>
            </a:r>
            <a:r>
              <a:rPr lang="ko-KR" altLang="en-US" sz="12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스틱투자자문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(1100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  </a:t>
            </a:r>
            <a:r>
              <a:rPr lang="ko-KR" altLang="en-US" sz="12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보아스투자자문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(1850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  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  </a:t>
            </a:r>
            <a:r>
              <a:rPr lang="ko-KR" altLang="en-US" sz="12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토러스투자자문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( 2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200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  </a:t>
            </a:r>
            <a:r>
              <a:rPr lang="ko-KR" altLang="en-US" sz="1200" spc="-12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에이서투자자문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대표이사</a:t>
            </a:r>
            <a:endParaRPr lang="en-US" altLang="ko-KR" sz="12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현  예일투자자문 대표이사</a:t>
            </a:r>
            <a:endParaRPr lang="en-US" altLang="ko-KR" sz="1200" spc="-12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64088" y="4581128"/>
            <a:ext cx="4104456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“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주가지수 선물옵션 투자가이드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”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저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“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선물옵션 초급에서 고급까지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”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저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FONET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전임강사</a:t>
            </a:r>
            <a:endParaRPr lang="en-US" altLang="ko-KR" sz="12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</a:pP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(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대우증권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대한투자신탁증권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서울증권 등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8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 증권사 특강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2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금융투자협회 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사이버 선물옵션실전매매</a:t>
            </a:r>
            <a:r>
              <a:rPr lang="en-US" altLang="ko-KR" sz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1071538" y="1071330"/>
            <a:ext cx="3548912" cy="428844"/>
            <a:chOff x="1619102" y="1124174"/>
            <a:chExt cx="3548912" cy="428844"/>
          </a:xfrm>
        </p:grpSpPr>
        <p:sp>
          <p:nvSpPr>
            <p:cNvPr id="51" name="TextBox 50"/>
            <p:cNvSpPr txBox="1"/>
            <p:nvPr/>
          </p:nvSpPr>
          <p:spPr>
            <a:xfrm>
              <a:off x="1763688" y="1168296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배원영</a:t>
              </a:r>
              <a:endParaRPr lang="en-US" altLang="ko-KR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647734" y="1229851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파생상품 운용 </a:t>
              </a:r>
              <a:r>
                <a:rPr lang="en-US" altLang="ko-KR" sz="14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[ </a:t>
              </a:r>
              <a:r>
                <a:rPr lang="ko-KR" altLang="en-US" sz="14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대표이사</a:t>
              </a:r>
              <a:r>
                <a:rPr lang="en-US" altLang="ko-KR" sz="1400" b="1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]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 rot="16200000" flipV="1">
              <a:off x="1440399" y="1302877"/>
              <a:ext cx="428844" cy="71437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452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48307" y="857232"/>
            <a:ext cx="7752783" cy="1588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99792" y="2863990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02.  </a:t>
            </a:r>
            <a:r>
              <a:rPr lang="ko-KR" altLang="en-US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 상품</a:t>
            </a:r>
            <a:endParaRPr lang="ko-KR" altLang="en-US" sz="40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71800" y="2928934"/>
            <a:ext cx="216024" cy="6095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5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운용상품 개요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AutoShape 1032"/>
          <p:cNvSpPr>
            <a:spLocks noChangeArrowheads="1"/>
          </p:cNvSpPr>
          <p:nvPr/>
        </p:nvSpPr>
        <p:spPr bwMode="auto">
          <a:xfrm>
            <a:off x="6051126" y="980728"/>
            <a:ext cx="1835791" cy="649061"/>
          </a:xfrm>
          <a:prstGeom prst="roundRect">
            <a:avLst>
              <a:gd name="adj" fmla="val 50000"/>
            </a:avLst>
          </a:prstGeom>
          <a:solidFill>
            <a:srgbClr val="808080"/>
          </a:solidFill>
          <a:ln w="9525">
            <a:noFill/>
            <a:round/>
            <a:headEnd/>
            <a:tailEnd/>
          </a:ln>
          <a:effectLst/>
        </p:spPr>
        <p:txBody>
          <a:bodyPr wrap="none" tIns="9144"/>
          <a:lstStyle/>
          <a:p>
            <a:pPr>
              <a:defRPr/>
            </a:pP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만료 시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HY헤드라인M" pitchFamily="18" charset="-127"/>
            </a:endParaRPr>
          </a:p>
        </p:txBody>
      </p:sp>
      <p:sp>
        <p:nvSpPr>
          <p:cNvPr id="27" name="AutoShape 1033"/>
          <p:cNvSpPr>
            <a:spLocks noChangeArrowheads="1"/>
          </p:cNvSpPr>
          <p:nvPr/>
        </p:nvSpPr>
        <p:spPr bwMode="auto">
          <a:xfrm>
            <a:off x="1179220" y="980728"/>
            <a:ext cx="1521000" cy="576943"/>
          </a:xfrm>
          <a:prstGeom prst="roundRect">
            <a:avLst>
              <a:gd name="adj" fmla="val 50000"/>
            </a:avLst>
          </a:prstGeom>
          <a:solidFill>
            <a:srgbClr val="808080"/>
          </a:solidFill>
          <a:ln w="9525">
            <a:noFill/>
            <a:round/>
            <a:headEnd/>
            <a:tailEnd/>
          </a:ln>
          <a:effectLst/>
        </p:spPr>
        <p:txBody>
          <a:bodyPr wrap="none" tIns="9144"/>
          <a:lstStyle/>
          <a:p>
            <a:pPr>
              <a:spcBef>
                <a:spcPct val="0"/>
              </a:spcBef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+mj-lt"/>
                <a:ea typeface="HY헤드라인M" pitchFamily="18" charset="-127"/>
              </a:rPr>
              <a:t>운용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 개시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HY헤드라인M" pitchFamily="18" charset="-127"/>
            </a:endParaRPr>
          </a:p>
        </p:txBody>
      </p:sp>
      <p:sp>
        <p:nvSpPr>
          <p:cNvPr id="28" name="AutoShape 1034"/>
          <p:cNvSpPr>
            <a:spLocks noChangeArrowheads="1"/>
          </p:cNvSpPr>
          <p:nvPr/>
        </p:nvSpPr>
        <p:spPr bwMode="auto">
          <a:xfrm>
            <a:off x="755576" y="1341317"/>
            <a:ext cx="7920880" cy="25241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rgbClr val="5F5F5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+mj-lt"/>
            </a:endParaRPr>
          </a:p>
        </p:txBody>
      </p:sp>
      <p:sp>
        <p:nvSpPr>
          <p:cNvPr id="29" name="Rectangle 1035"/>
          <p:cNvSpPr>
            <a:spLocks noChangeArrowheads="1"/>
          </p:cNvSpPr>
          <p:nvPr/>
        </p:nvSpPr>
        <p:spPr bwMode="auto">
          <a:xfrm>
            <a:off x="1108613" y="1557671"/>
            <a:ext cx="1694576" cy="724183"/>
          </a:xfrm>
          <a:prstGeom prst="rect">
            <a:avLst/>
          </a:prstGeom>
          <a:solidFill>
            <a:srgbClr val="537295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돋움" pitchFamily="50" charset="-127"/>
              </a:rPr>
              <a:t>원금의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돋움" pitchFamily="50" charset="-127"/>
              </a:rPr>
              <a:t>90%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돋움" pitchFamily="50" charset="-127"/>
              </a:rPr>
              <a:t>(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돋움" pitchFamily="50" charset="-127"/>
              </a:rPr>
              <a:t>채권 매입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돋움" pitchFamily="50" charset="-127"/>
              </a:rPr>
              <a:t>)</a:t>
            </a:r>
            <a:endParaRPr lang="en-US" altLang="ko-KR" sz="13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돋움" pitchFamily="50" charset="-127"/>
            </a:endParaRPr>
          </a:p>
        </p:txBody>
      </p:sp>
      <p:sp>
        <p:nvSpPr>
          <p:cNvPr id="30" name="Rectangle 1036"/>
          <p:cNvSpPr>
            <a:spLocks noChangeArrowheads="1"/>
          </p:cNvSpPr>
          <p:nvPr/>
        </p:nvSpPr>
        <p:spPr bwMode="auto">
          <a:xfrm>
            <a:off x="1108613" y="2927910"/>
            <a:ext cx="1694576" cy="721179"/>
          </a:xfrm>
          <a:prstGeom prst="rect">
            <a:avLst/>
          </a:prstGeom>
          <a:solidFill>
            <a:srgbClr val="537295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돋움" pitchFamily="50" charset="-127"/>
              </a:rPr>
              <a:t>현금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돋움" pitchFamily="50" charset="-127"/>
              </a:rPr>
              <a:t>10%</a:t>
            </a:r>
            <a:endParaRPr lang="en-US" altLang="ko-KR" sz="13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돋움" pitchFamily="50" charset="-127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돋움" pitchFamily="50" charset="-127"/>
              </a:rPr>
              <a:t>(RP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돋움" pitchFamily="50" charset="-127"/>
              </a:rPr>
              <a:t>가입</a:t>
            </a:r>
            <a:r>
              <a:rPr lang="en-US" altLang="ko-K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돋움" pitchFamily="50" charset="-127"/>
              </a:rPr>
              <a:t>)</a:t>
            </a:r>
          </a:p>
        </p:txBody>
      </p:sp>
      <p:sp>
        <p:nvSpPr>
          <p:cNvPr id="31" name="Rectangle 1037"/>
          <p:cNvSpPr>
            <a:spLocks noChangeArrowheads="1"/>
          </p:cNvSpPr>
          <p:nvPr/>
        </p:nvSpPr>
        <p:spPr bwMode="auto">
          <a:xfrm>
            <a:off x="5839304" y="1557671"/>
            <a:ext cx="2765144" cy="432707"/>
          </a:xfrm>
          <a:prstGeom prst="rect">
            <a:avLst/>
          </a:prstGeom>
          <a:solidFill>
            <a:srgbClr val="537295"/>
          </a:solidFill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0"/>
              </a:spcBef>
              <a:defRPr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견고딕" pitchFamily="18" charset="-127"/>
              </a:rPr>
              <a:t>목표수익률 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견고딕" pitchFamily="18" charset="-127"/>
              </a:rPr>
              <a:t>5~8%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견고딕" pitchFamily="18" charset="-127"/>
              </a:rPr>
              <a:t>이상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HY견고딕" pitchFamily="18" charset="-127"/>
            </a:endParaRPr>
          </a:p>
        </p:txBody>
      </p:sp>
      <p:sp>
        <p:nvSpPr>
          <p:cNvPr id="32" name="Rectangle 1038"/>
          <p:cNvSpPr>
            <a:spLocks noChangeArrowheads="1"/>
          </p:cNvSpPr>
          <p:nvPr/>
        </p:nvSpPr>
        <p:spPr bwMode="auto">
          <a:xfrm>
            <a:off x="5839304" y="1990378"/>
            <a:ext cx="2765144" cy="1586593"/>
          </a:xfrm>
          <a:prstGeom prst="rect">
            <a:avLst/>
          </a:prstGeom>
          <a:solidFill>
            <a:schemeClr val="bg1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lnSpc>
                <a:spcPct val="200000"/>
              </a:lnSpc>
              <a:spcBef>
                <a:spcPct val="0"/>
              </a:spcBef>
              <a:buClr>
                <a:srgbClr val="336699"/>
              </a:buClr>
              <a:buSzPct val="110000"/>
              <a:buFont typeface="Wingdings" pitchFamily="2" charset="2"/>
              <a:buChar char="§"/>
            </a:pPr>
            <a:r>
              <a:rPr lang="en-US" altLang="ko-KR" sz="1300" b="1" dirty="0">
                <a:latin typeface="+mj-lt"/>
                <a:ea typeface="돋움체" pitchFamily="49" charset="-127"/>
              </a:rPr>
              <a:t> </a:t>
            </a:r>
            <a:r>
              <a:rPr lang="ko-KR" altLang="en-US" sz="1300" b="1" dirty="0">
                <a:latin typeface="+mj-lt"/>
                <a:ea typeface="돋움체" pitchFamily="49" charset="-127"/>
              </a:rPr>
              <a:t>채권원리금 </a:t>
            </a:r>
            <a:r>
              <a:rPr lang="en-US" altLang="ko-KR" sz="1300" b="1" dirty="0">
                <a:latin typeface="+mj-lt"/>
                <a:ea typeface="돋움체" pitchFamily="49" charset="-127"/>
              </a:rPr>
              <a:t>: </a:t>
            </a:r>
            <a:r>
              <a:rPr lang="en-US" altLang="ko-KR" sz="1300" b="1" dirty="0" smtClean="0">
                <a:latin typeface="+mj-lt"/>
                <a:ea typeface="돋움체" pitchFamily="49" charset="-127"/>
              </a:rPr>
              <a:t>90% + </a:t>
            </a:r>
            <a:r>
              <a:rPr lang="ko-KR" altLang="en-US" sz="1300" b="1" dirty="0" smtClean="0">
                <a:solidFill>
                  <a:srgbClr val="FF0000"/>
                </a:solidFill>
                <a:latin typeface="+mj-lt"/>
                <a:ea typeface="돋움체" pitchFamily="49" charset="-127"/>
              </a:rPr>
              <a:t>이자수익</a:t>
            </a:r>
            <a:endParaRPr lang="en-US" altLang="ko-KR" sz="900" b="1" dirty="0">
              <a:solidFill>
                <a:srgbClr val="FF0000"/>
              </a:solidFill>
              <a:latin typeface="+mj-lt"/>
              <a:ea typeface="돋움체" pitchFamily="49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Clr>
                <a:srgbClr val="336699"/>
              </a:buClr>
              <a:buSzPct val="110000"/>
              <a:buFont typeface="Wingdings" pitchFamily="2" charset="2"/>
              <a:buChar char="§"/>
            </a:pPr>
            <a:r>
              <a:rPr lang="en-US" altLang="ko-KR" sz="1300" b="1" dirty="0">
                <a:latin typeface="+mj-lt"/>
                <a:ea typeface="돋움체" pitchFamily="49" charset="-127"/>
              </a:rPr>
              <a:t> </a:t>
            </a:r>
            <a:r>
              <a:rPr lang="ko-KR" altLang="en-US" sz="1300" b="1" dirty="0">
                <a:latin typeface="+mj-lt"/>
                <a:ea typeface="돋움체" pitchFamily="49" charset="-127"/>
              </a:rPr>
              <a:t>현금 </a:t>
            </a:r>
            <a:r>
              <a:rPr lang="en-US" altLang="ko-KR" sz="1300" b="1" dirty="0">
                <a:latin typeface="+mj-lt"/>
                <a:ea typeface="돋움체" pitchFamily="49" charset="-127"/>
              </a:rPr>
              <a:t>: </a:t>
            </a:r>
            <a:r>
              <a:rPr lang="en-US" altLang="ko-KR" sz="1300" b="1" dirty="0" smtClean="0">
                <a:latin typeface="+mj-lt"/>
                <a:ea typeface="돋움체" pitchFamily="49" charset="-127"/>
              </a:rPr>
              <a:t>10% + </a:t>
            </a:r>
            <a:r>
              <a:rPr lang="en-US" altLang="ko-KR" sz="1300" b="1" dirty="0">
                <a:solidFill>
                  <a:srgbClr val="FF0000"/>
                </a:solidFill>
                <a:ea typeface="돋움체" pitchFamily="49" charset="-127"/>
              </a:rPr>
              <a:t>α</a:t>
            </a:r>
            <a:r>
              <a:rPr lang="en-US" altLang="ko-KR" sz="1300" b="1" dirty="0" smtClean="0">
                <a:solidFill>
                  <a:srgbClr val="FF0000"/>
                </a:solidFill>
                <a:latin typeface="+mj-lt"/>
                <a:ea typeface="돋움체" pitchFamily="49" charset="-127"/>
              </a:rPr>
              <a:t> </a:t>
            </a:r>
          </a:p>
          <a:p>
            <a:pPr algn="l">
              <a:lnSpc>
                <a:spcPct val="200000"/>
              </a:lnSpc>
              <a:spcBef>
                <a:spcPct val="0"/>
              </a:spcBef>
              <a:buClr>
                <a:srgbClr val="336699"/>
              </a:buClr>
              <a:buSzPct val="110000"/>
              <a:buFont typeface="Wingdings" pitchFamily="2" charset="2"/>
              <a:buChar char="§"/>
            </a:pPr>
            <a:r>
              <a:rPr lang="en-US" altLang="ko-KR" sz="1300" b="1" dirty="0" smtClean="0">
                <a:latin typeface="+mj-lt"/>
                <a:ea typeface="돋움체" pitchFamily="49" charset="-127"/>
              </a:rPr>
              <a:t> </a:t>
            </a:r>
            <a:r>
              <a:rPr lang="ko-KR" altLang="en-US" sz="1300" b="1" dirty="0" smtClean="0">
                <a:latin typeface="+mj-lt"/>
                <a:ea typeface="돋움체" pitchFamily="49" charset="-127"/>
              </a:rPr>
              <a:t>파생상품 운용수익률 </a:t>
            </a:r>
          </a:p>
          <a:p>
            <a:pPr>
              <a:spcBef>
                <a:spcPct val="0"/>
              </a:spcBef>
              <a:buClr>
                <a:srgbClr val="336699"/>
              </a:buClr>
              <a:buSzPct val="110000"/>
            </a:pPr>
            <a:r>
              <a:rPr lang="ko-KR" altLang="en-US" sz="1300" b="1" dirty="0" smtClean="0">
                <a:latin typeface="+mj-lt"/>
                <a:ea typeface="돋움체" pitchFamily="49" charset="-127"/>
              </a:rPr>
              <a:t>         </a:t>
            </a:r>
            <a:r>
              <a:rPr lang="en-US" altLang="ko-KR" sz="1300" b="1" dirty="0">
                <a:latin typeface="+mj-lt"/>
                <a:ea typeface="돋움체" pitchFamily="49" charset="-127"/>
              </a:rPr>
              <a:t>: </a:t>
            </a:r>
            <a:r>
              <a:rPr lang="ko-KR" altLang="en-US" sz="1300" b="1" dirty="0">
                <a:latin typeface="+mj-lt"/>
                <a:ea typeface="돋움체" pitchFamily="49" charset="-127"/>
              </a:rPr>
              <a:t>년 </a:t>
            </a:r>
            <a:r>
              <a:rPr lang="en-US" altLang="ko-KR" sz="1300" b="1" dirty="0" smtClean="0">
                <a:latin typeface="+mj-lt"/>
                <a:ea typeface="돋움체" pitchFamily="49" charset="-127"/>
              </a:rPr>
              <a:t>3~6% </a:t>
            </a:r>
            <a:r>
              <a:rPr lang="en-US" altLang="ko-KR" sz="1300" b="1" dirty="0">
                <a:solidFill>
                  <a:srgbClr val="FF0000"/>
                </a:solidFill>
                <a:latin typeface="+mj-lt"/>
                <a:ea typeface="돋움체" pitchFamily="49" charset="-127"/>
              </a:rPr>
              <a:t>+ </a:t>
            </a:r>
            <a:r>
              <a:rPr lang="ko-KR" altLang="en-US" sz="1300" b="1" dirty="0" smtClean="0">
                <a:solidFill>
                  <a:srgbClr val="FF0000"/>
                </a:solidFill>
                <a:latin typeface="+mj-lt"/>
                <a:ea typeface="돋움체" pitchFamily="49" charset="-127"/>
              </a:rPr>
              <a:t>이자수익 </a:t>
            </a:r>
            <a:r>
              <a:rPr lang="en-US" altLang="ko-KR" sz="1300" b="1" dirty="0" smtClean="0">
                <a:solidFill>
                  <a:srgbClr val="FF0000"/>
                </a:solidFill>
                <a:latin typeface="+mj-lt"/>
                <a:ea typeface="돋움체" pitchFamily="49" charset="-127"/>
              </a:rPr>
              <a:t>+ α </a:t>
            </a:r>
            <a:endParaRPr lang="en-US" altLang="ko-KR" sz="1300" b="1" dirty="0">
              <a:solidFill>
                <a:srgbClr val="FF0000"/>
              </a:solidFill>
              <a:latin typeface="+mj-lt"/>
              <a:ea typeface="돋움체" pitchFamily="49" charset="-127"/>
            </a:endParaRPr>
          </a:p>
          <a:p>
            <a:pPr algn="l">
              <a:spcBef>
                <a:spcPct val="0"/>
              </a:spcBef>
            </a:pPr>
            <a:endParaRPr lang="en-US" altLang="ko-KR" sz="1300" b="1" dirty="0">
              <a:latin typeface="+mj-lt"/>
              <a:ea typeface="돋움체" pitchFamily="49" charset="-127"/>
            </a:endParaRPr>
          </a:p>
        </p:txBody>
      </p:sp>
      <p:sp>
        <p:nvSpPr>
          <p:cNvPr id="33" name="Text Box 1039"/>
          <p:cNvSpPr txBox="1">
            <a:spLocks noChangeArrowheads="1"/>
          </p:cNvSpPr>
          <p:nvPr/>
        </p:nvSpPr>
        <p:spPr bwMode="auto">
          <a:xfrm>
            <a:off x="1691123" y="2278849"/>
            <a:ext cx="522200" cy="6385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488" tIns="44450" rIns="90488" bIns="44450">
            <a:spAutoFit/>
          </a:bodyPr>
          <a:lstStyle/>
          <a:p>
            <a:pPr eaLnBrk="0" latinLnBrk="0" hangingPunct="0">
              <a:spcBef>
                <a:spcPct val="0"/>
              </a:spcBef>
              <a:defRPr/>
            </a:pPr>
            <a:r>
              <a:rPr kumimoji="0" lang="en-US" altLang="ko-KR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돋움" pitchFamily="50" charset="-127"/>
              </a:rPr>
              <a:t>+</a:t>
            </a:r>
          </a:p>
        </p:txBody>
      </p:sp>
      <p:cxnSp>
        <p:nvCxnSpPr>
          <p:cNvPr id="34" name="AutoShape 1040"/>
          <p:cNvCxnSpPr>
            <a:cxnSpLocks noChangeShapeType="1"/>
            <a:stCxn id="29" idx="3"/>
            <a:endCxn id="30" idx="3"/>
          </p:cNvCxnSpPr>
          <p:nvPr/>
        </p:nvCxnSpPr>
        <p:spPr bwMode="auto">
          <a:xfrm>
            <a:off x="2803189" y="1918260"/>
            <a:ext cx="1471" cy="1370239"/>
          </a:xfrm>
          <a:prstGeom prst="bentConnector3">
            <a:avLst>
              <a:gd name="adj1" fmla="val 1440000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35" name="Oval 1041"/>
          <p:cNvSpPr>
            <a:spLocks noChangeArrowheads="1"/>
          </p:cNvSpPr>
          <p:nvPr/>
        </p:nvSpPr>
        <p:spPr bwMode="auto">
          <a:xfrm>
            <a:off x="3699178" y="1556791"/>
            <a:ext cx="1482754" cy="1041329"/>
          </a:xfrm>
          <a:prstGeom prst="ellipse">
            <a:avLst/>
          </a:prstGeom>
          <a:solidFill>
            <a:srgbClr val="990033">
              <a:alpha val="89999"/>
            </a:srgbClr>
          </a:solid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>
              <a:spcBef>
                <a:spcPct val="0"/>
              </a:spcBef>
              <a:defRPr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파생상품</a:t>
            </a:r>
          </a:p>
          <a:p>
            <a:pPr algn="ctr" eaLnBrk="0" latinLnBrk="0" hangingPunct="0">
              <a:spcBef>
                <a:spcPct val="0"/>
              </a:spcBef>
              <a:defRPr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전략적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매매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HY헤드라인M" pitchFamily="18" charset="-127"/>
            </a:endParaRPr>
          </a:p>
        </p:txBody>
      </p:sp>
      <p:sp>
        <p:nvSpPr>
          <p:cNvPr id="36" name="AutoShape 1042"/>
          <p:cNvSpPr>
            <a:spLocks noChangeArrowheads="1"/>
          </p:cNvSpPr>
          <p:nvPr/>
        </p:nvSpPr>
        <p:spPr bwMode="auto">
          <a:xfrm>
            <a:off x="1179220" y="4436013"/>
            <a:ext cx="6848912" cy="721179"/>
          </a:xfrm>
          <a:prstGeom prst="upArrow">
            <a:avLst>
              <a:gd name="adj1" fmla="val 100000"/>
              <a:gd name="adj2" fmla="val 0"/>
            </a:avLst>
          </a:prstGeom>
          <a:gradFill rotWithShape="0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3175" algn="ctr">
            <a:solidFill>
              <a:srgbClr val="333333"/>
            </a:solidFill>
            <a:miter lim="800000"/>
            <a:headEnd/>
            <a:tailEnd/>
          </a:ln>
          <a:effectLst>
            <a:outerShdw dist="71842" dir="2700000" algn="ctr" rotWithShape="0">
              <a:srgbClr val="B2B2B2"/>
            </a:outerShdw>
          </a:effectLst>
        </p:spPr>
        <p:txBody>
          <a:bodyPr wrap="none" lIns="90000" tIns="46800" rIns="90000" bIns="46800" anchor="ctr"/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13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당사 </a:t>
            </a:r>
            <a:r>
              <a:rPr lang="en-US" altLang="ko-KR" sz="130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Know-How</a:t>
            </a:r>
            <a:r>
              <a:rPr lang="ko-KR" altLang="en-US" sz="130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를 바탕으로 </a:t>
            </a:r>
            <a:r>
              <a:rPr lang="ko-KR" altLang="en-US" sz="13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위험을 최소화하고 </a:t>
            </a:r>
            <a:r>
              <a:rPr lang="ko-KR" altLang="en-US" sz="130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안정적으로 년 </a:t>
            </a:r>
            <a:r>
              <a:rPr lang="en-US" altLang="ko-KR" sz="13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5~8% </a:t>
            </a:r>
            <a:r>
              <a:rPr lang="ko-KR" altLang="en-US" sz="130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이상의 수익 창출</a:t>
            </a:r>
          </a:p>
        </p:txBody>
      </p:sp>
      <p:sp>
        <p:nvSpPr>
          <p:cNvPr id="37" name="Line 1043"/>
          <p:cNvSpPr>
            <a:spLocks noChangeShapeType="1"/>
          </p:cNvSpPr>
          <p:nvPr/>
        </p:nvSpPr>
        <p:spPr bwMode="auto">
          <a:xfrm>
            <a:off x="3038626" y="2639439"/>
            <a:ext cx="494251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>
            <a:outerShdw dist="35921" dir="2700000" algn="ctr" rotWithShape="0">
              <a:schemeClr val="folHlink"/>
            </a:outerShdw>
          </a:effectLst>
        </p:spPr>
        <p:txBody>
          <a:bodyPr lIns="90488" tIns="44450" rIns="90488" bIns="44450" anchor="ctr"/>
          <a:lstStyle/>
          <a:p>
            <a:pPr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38" name="Line 1044"/>
          <p:cNvSpPr>
            <a:spLocks noChangeShapeType="1"/>
          </p:cNvSpPr>
          <p:nvPr/>
        </p:nvSpPr>
        <p:spPr bwMode="auto">
          <a:xfrm>
            <a:off x="5308314" y="2639439"/>
            <a:ext cx="494251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>
            <a:outerShdw dist="35921" dir="2700000" algn="ctr" rotWithShape="0">
              <a:schemeClr val="folHlink"/>
            </a:outerShdw>
          </a:effectLst>
        </p:spPr>
        <p:txBody>
          <a:bodyPr lIns="90488" tIns="44450" rIns="90488" bIns="44450" anchor="ctr"/>
          <a:lstStyle/>
          <a:p>
            <a:pPr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39" name="AutoShape 1045"/>
          <p:cNvSpPr>
            <a:spLocks noChangeArrowheads="1"/>
          </p:cNvSpPr>
          <p:nvPr/>
        </p:nvSpPr>
        <p:spPr bwMode="auto">
          <a:xfrm>
            <a:off x="3015011" y="3716043"/>
            <a:ext cx="2891959" cy="649061"/>
          </a:xfrm>
          <a:prstGeom prst="downArrow">
            <a:avLst>
              <a:gd name="adj1" fmla="val 71139"/>
              <a:gd name="adj2" fmla="val 41042"/>
            </a:avLst>
          </a:prstGeom>
          <a:gradFill rotWithShape="1">
            <a:gsLst>
              <a:gs pos="0">
                <a:srgbClr val="FFFFFF"/>
              </a:gs>
              <a:gs pos="100000">
                <a:srgbClr val="53729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>
              <a:spcBef>
                <a:spcPct val="0"/>
              </a:spcBef>
              <a:defRPr/>
            </a:pPr>
            <a:r>
              <a:rPr lang="ko-KR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돋움" pitchFamily="50" charset="-127"/>
              </a:rPr>
              <a:t>목  표</a:t>
            </a: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762000" y="5336746"/>
            <a:ext cx="7696200" cy="972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87400" indent="-787400" algn="just">
              <a:lnSpc>
                <a:spcPct val="130000"/>
              </a:lnSpc>
              <a:spcBef>
                <a:spcPct val="0"/>
              </a:spcBef>
              <a:buClr>
                <a:srgbClr val="A50021"/>
              </a:buClr>
              <a:buSzPct val="120000"/>
              <a:buFont typeface="Wingdings" pitchFamily="2" charset="2"/>
              <a:buNone/>
            </a:pPr>
            <a:r>
              <a:rPr lang="ko-KR" altLang="en-US" sz="1100" b="1" dirty="0" err="1" smtClean="0">
                <a:solidFill>
                  <a:srgbClr val="A50021"/>
                </a:solidFill>
                <a:latin typeface="+mj-lt"/>
                <a:ea typeface="HY헤드라인M" pitchFamily="18" charset="-127"/>
              </a:rPr>
              <a:t>ㅁ</a:t>
            </a:r>
            <a:r>
              <a:rPr lang="en-US" altLang="ko-KR" sz="1100" b="1" dirty="0" smtClean="0">
                <a:solidFill>
                  <a:srgbClr val="A50021"/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1100" b="1" dirty="0">
                <a:solidFill>
                  <a:srgbClr val="A50021"/>
                </a:solidFill>
                <a:latin typeface="+mj-lt"/>
                <a:ea typeface="HY헤드라인M" pitchFamily="18" charset="-127"/>
              </a:rPr>
              <a:t>채권</a:t>
            </a:r>
            <a:r>
              <a:rPr lang="ko-KR" altLang="en-US" sz="1100" dirty="0">
                <a:latin typeface="+mj-lt"/>
                <a:ea typeface="HY헤드라인M" pitchFamily="18" charset="-127"/>
              </a:rPr>
              <a:t> </a:t>
            </a:r>
            <a:r>
              <a:rPr lang="en-US" altLang="ko-KR" sz="1100" dirty="0">
                <a:latin typeface="+mj-lt"/>
                <a:ea typeface="HY헤드라인M" pitchFamily="18" charset="-127"/>
              </a:rPr>
              <a:t>: </a:t>
            </a:r>
            <a:r>
              <a:rPr lang="ko-KR" altLang="en-US" sz="1100" dirty="0" smtClean="0">
                <a:latin typeface="+mj-lt"/>
                <a:ea typeface="HY헤드라인M" pitchFamily="18" charset="-127"/>
              </a:rPr>
              <a:t>순자산의 </a:t>
            </a:r>
            <a:r>
              <a:rPr lang="en-US" altLang="ko-KR" sz="1100" dirty="0" smtClean="0">
                <a:latin typeface="+mj-lt"/>
                <a:ea typeface="HY헤드라인M" pitchFamily="18" charset="-127"/>
              </a:rPr>
              <a:t>90% </a:t>
            </a:r>
            <a:r>
              <a:rPr lang="ko-KR" altLang="en-US" sz="1100" dirty="0" smtClean="0">
                <a:latin typeface="+mj-lt"/>
                <a:ea typeface="HY헤드라인M" pitchFamily="18" charset="-127"/>
              </a:rPr>
              <a:t>정도를  잔존기간 </a:t>
            </a:r>
            <a:r>
              <a:rPr lang="en-US" altLang="ko-KR" sz="1100" dirty="0" smtClean="0">
                <a:latin typeface="+mj-lt"/>
                <a:ea typeface="HY헤드라인M" pitchFamily="18" charset="-127"/>
              </a:rPr>
              <a:t>1</a:t>
            </a:r>
            <a:r>
              <a:rPr lang="ko-KR" altLang="en-US" sz="1100" dirty="0" smtClean="0">
                <a:latin typeface="+mj-lt"/>
                <a:ea typeface="HY헤드라인M" pitchFamily="18" charset="-127"/>
              </a:rPr>
              <a:t>년 정도의 정부 </a:t>
            </a:r>
            <a:r>
              <a:rPr lang="ko-KR" altLang="en-US" sz="1100" dirty="0">
                <a:latin typeface="+mj-lt"/>
                <a:ea typeface="HY헤드라인M" pitchFamily="18" charset="-127"/>
              </a:rPr>
              <a:t>혹은 지방 자치단체가 </a:t>
            </a:r>
            <a:r>
              <a:rPr lang="ko-KR" altLang="en-US" sz="1100" dirty="0" smtClean="0">
                <a:latin typeface="+mj-lt"/>
                <a:ea typeface="HY헤드라인M" pitchFamily="18" charset="-127"/>
              </a:rPr>
              <a:t>발행하거나 신용등급 </a:t>
            </a:r>
            <a:endParaRPr lang="en-US" altLang="ko-KR" sz="1100" dirty="0" smtClean="0">
              <a:latin typeface="+mj-lt"/>
              <a:ea typeface="HY헤드라인M" pitchFamily="18" charset="-127"/>
            </a:endParaRPr>
          </a:p>
          <a:p>
            <a:pPr marL="787400" indent="-787400" algn="just">
              <a:lnSpc>
                <a:spcPct val="130000"/>
              </a:lnSpc>
              <a:spcBef>
                <a:spcPct val="0"/>
              </a:spcBef>
              <a:buClr>
                <a:srgbClr val="A50021"/>
              </a:buClr>
              <a:buSzPct val="120000"/>
              <a:buFont typeface="Wingdings" pitchFamily="2" charset="2"/>
              <a:buNone/>
            </a:pPr>
            <a:r>
              <a:rPr lang="en-US" altLang="ko-KR" sz="1100" dirty="0">
                <a:latin typeface="+mj-lt"/>
                <a:ea typeface="HY헤드라인M" pitchFamily="18" charset="-127"/>
              </a:rPr>
              <a:t> </a:t>
            </a:r>
            <a:r>
              <a:rPr lang="en-US" altLang="ko-KR" sz="1100" dirty="0" smtClean="0">
                <a:latin typeface="+mj-lt"/>
                <a:ea typeface="HY헤드라인M" pitchFamily="18" charset="-127"/>
              </a:rPr>
              <a:t>            A0 </a:t>
            </a:r>
            <a:r>
              <a:rPr lang="ko-KR" altLang="en-US" sz="1100" dirty="0" smtClean="0">
                <a:latin typeface="+mj-lt"/>
                <a:ea typeface="HY헤드라인M" pitchFamily="18" charset="-127"/>
              </a:rPr>
              <a:t>이상인 공사채를 매수 하고 이를 대용자산으로 하여 파생상품 운용에 증거금으로 최대한 활용</a:t>
            </a:r>
            <a:r>
              <a:rPr lang="en-US" altLang="ko-KR" sz="1100" dirty="0">
                <a:latin typeface="+mj-lt"/>
                <a:ea typeface="HY헤드라인M" pitchFamily="18" charset="-127"/>
              </a:rPr>
              <a:t> </a:t>
            </a:r>
          </a:p>
          <a:p>
            <a:pPr marL="787400" indent="-787400" algn="just">
              <a:lnSpc>
                <a:spcPct val="130000"/>
              </a:lnSpc>
              <a:spcBef>
                <a:spcPct val="0"/>
              </a:spcBef>
              <a:buClr>
                <a:srgbClr val="A50021"/>
              </a:buClr>
              <a:buSzPct val="120000"/>
              <a:buFont typeface="Wingdings" pitchFamily="2" charset="2"/>
              <a:buNone/>
            </a:pPr>
            <a:r>
              <a:rPr lang="ko-KR" altLang="en-US" sz="1100" b="1" dirty="0" err="1" smtClean="0">
                <a:solidFill>
                  <a:srgbClr val="A50021"/>
                </a:solidFill>
                <a:latin typeface="+mj-lt"/>
                <a:ea typeface="HY헤드라인M" pitchFamily="18" charset="-127"/>
              </a:rPr>
              <a:t>ㅁ</a:t>
            </a:r>
            <a:r>
              <a:rPr lang="en-US" altLang="ko-KR" sz="1100" b="1" dirty="0" smtClean="0">
                <a:solidFill>
                  <a:srgbClr val="A50021"/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1100" b="1" dirty="0">
                <a:solidFill>
                  <a:srgbClr val="A50021"/>
                </a:solidFill>
                <a:latin typeface="+mj-lt"/>
                <a:ea typeface="HY헤드라인M" pitchFamily="18" charset="-127"/>
              </a:rPr>
              <a:t>현금</a:t>
            </a:r>
            <a:r>
              <a:rPr lang="ko-KR" altLang="en-US" sz="1100" dirty="0">
                <a:solidFill>
                  <a:srgbClr val="800000"/>
                </a:solidFill>
                <a:latin typeface="+mj-lt"/>
                <a:ea typeface="HY헤드라인M" pitchFamily="18" charset="-127"/>
              </a:rPr>
              <a:t> </a:t>
            </a:r>
            <a:r>
              <a:rPr lang="en-US" altLang="ko-KR" sz="1100" dirty="0">
                <a:latin typeface="+mj-lt"/>
                <a:ea typeface="HY헤드라인M" pitchFamily="18" charset="-127"/>
              </a:rPr>
              <a:t>: </a:t>
            </a:r>
            <a:r>
              <a:rPr lang="ko-KR" altLang="en-US" sz="1100" dirty="0">
                <a:latin typeface="+mj-lt"/>
                <a:ea typeface="HY헤드라인M" pitchFamily="18" charset="-127"/>
              </a:rPr>
              <a:t>순자산의 </a:t>
            </a:r>
            <a:r>
              <a:rPr lang="en-US" altLang="ko-KR" sz="1100" dirty="0" smtClean="0">
                <a:latin typeface="+mj-lt"/>
                <a:ea typeface="HY헤드라인M" pitchFamily="18" charset="-127"/>
              </a:rPr>
              <a:t>10%</a:t>
            </a:r>
            <a:r>
              <a:rPr lang="ko-KR" altLang="en-US" sz="1100" dirty="0">
                <a:latin typeface="+mj-lt"/>
                <a:ea typeface="HY헤드라인M" pitchFamily="18" charset="-127"/>
              </a:rPr>
              <a:t>를 </a:t>
            </a:r>
            <a:r>
              <a:rPr lang="ko-KR" altLang="en-US" sz="1100" dirty="0" smtClean="0">
                <a:latin typeface="+mj-lt"/>
                <a:ea typeface="HY헤드라인M" pitchFamily="18" charset="-127"/>
              </a:rPr>
              <a:t>현금으로 관리하며 파생상품 </a:t>
            </a:r>
            <a:r>
              <a:rPr lang="ko-KR" altLang="en-US" sz="1100" dirty="0">
                <a:latin typeface="+mj-lt"/>
                <a:ea typeface="HY헤드라인M" pitchFamily="18" charset="-127"/>
              </a:rPr>
              <a:t>운용에 </a:t>
            </a:r>
            <a:r>
              <a:rPr lang="ko-KR" altLang="en-US" sz="1100" dirty="0" smtClean="0">
                <a:latin typeface="+mj-lt"/>
                <a:ea typeface="HY헤드라인M" pitchFamily="18" charset="-127"/>
              </a:rPr>
              <a:t>증거금으로 최대한 활용</a:t>
            </a:r>
            <a:endParaRPr lang="en-US" altLang="ko-KR" sz="1100" dirty="0">
              <a:latin typeface="+mj-lt"/>
              <a:ea typeface="HY헤드라인M" pitchFamily="18" charset="-127"/>
            </a:endParaRPr>
          </a:p>
          <a:p>
            <a:pPr marL="787400" indent="-787400" algn="just">
              <a:lnSpc>
                <a:spcPct val="130000"/>
              </a:lnSpc>
              <a:spcBef>
                <a:spcPct val="0"/>
              </a:spcBef>
              <a:buClr>
                <a:srgbClr val="A50021"/>
              </a:buClr>
              <a:buSzPct val="120000"/>
              <a:buFont typeface="Wingdings" pitchFamily="2" charset="2"/>
              <a:buNone/>
            </a:pPr>
            <a:r>
              <a:rPr lang="ko-KR" altLang="en-US" sz="1100" b="1" dirty="0" err="1" smtClean="0">
                <a:solidFill>
                  <a:srgbClr val="A50021"/>
                </a:solidFill>
                <a:latin typeface="+mj-lt"/>
                <a:ea typeface="HY헤드라인M" pitchFamily="18" charset="-127"/>
              </a:rPr>
              <a:t>ㅁ</a:t>
            </a:r>
            <a:r>
              <a:rPr lang="en-US" altLang="ko-KR" sz="1100" b="1" dirty="0">
                <a:solidFill>
                  <a:srgbClr val="A50021"/>
                </a:solidFill>
                <a:latin typeface="+mj-lt"/>
                <a:ea typeface="HY헤드라인M" pitchFamily="18" charset="-127"/>
              </a:rPr>
              <a:t> </a:t>
            </a:r>
            <a:r>
              <a:rPr lang="ko-KR" altLang="en-US" sz="1100" b="1" dirty="0">
                <a:solidFill>
                  <a:srgbClr val="A50021"/>
                </a:solidFill>
                <a:latin typeface="+mj-lt"/>
                <a:ea typeface="HY헤드라인M" pitchFamily="18" charset="-127"/>
              </a:rPr>
              <a:t>파생상품</a:t>
            </a:r>
            <a:r>
              <a:rPr lang="ko-KR" altLang="en-US" sz="1100" dirty="0">
                <a:solidFill>
                  <a:srgbClr val="800000"/>
                </a:solidFill>
                <a:latin typeface="+mj-lt"/>
                <a:ea typeface="HY헤드라인M" pitchFamily="18" charset="-127"/>
              </a:rPr>
              <a:t> </a:t>
            </a:r>
            <a:r>
              <a:rPr lang="en-US" altLang="ko-KR" sz="1100" dirty="0">
                <a:latin typeface="+mj-lt"/>
                <a:ea typeface="HY헤드라인M" pitchFamily="18" charset="-127"/>
              </a:rPr>
              <a:t>: </a:t>
            </a:r>
            <a:r>
              <a:rPr lang="ko-KR" altLang="en-US" sz="1100" dirty="0" smtClean="0">
                <a:latin typeface="+mj-lt"/>
                <a:ea typeface="HY헤드라인M" pitchFamily="18" charset="-127"/>
              </a:rPr>
              <a:t>현금과 채권을 </a:t>
            </a:r>
            <a:r>
              <a:rPr lang="ko-KR" altLang="en-US" sz="1100" dirty="0">
                <a:latin typeface="+mj-lt"/>
                <a:ea typeface="HY헤드라인M" pitchFamily="18" charset="-127"/>
              </a:rPr>
              <a:t>대용자산으로 하여 증권거래법에서 정한 주가지수선물 및 주가지수옵션에 </a:t>
            </a:r>
            <a:r>
              <a:rPr lang="ko-KR" altLang="en-US" sz="1100" dirty="0" smtClean="0">
                <a:latin typeface="+mj-lt"/>
                <a:ea typeface="HY헤드라인M" pitchFamily="18" charset="-127"/>
              </a:rPr>
              <a:t>투자</a:t>
            </a:r>
            <a:endParaRPr lang="ko-KR" altLang="en-US" sz="1100" dirty="0">
              <a:latin typeface="+mj-lt"/>
              <a:ea typeface="HY헤드라인M" pitchFamily="18" charset="-127"/>
            </a:endParaRPr>
          </a:p>
        </p:txBody>
      </p:sp>
      <p:sp>
        <p:nvSpPr>
          <p:cNvPr id="22" name="Oval 1041"/>
          <p:cNvSpPr>
            <a:spLocks noChangeArrowheads="1"/>
          </p:cNvSpPr>
          <p:nvPr/>
        </p:nvSpPr>
        <p:spPr bwMode="auto">
          <a:xfrm>
            <a:off x="3699178" y="2492896"/>
            <a:ext cx="1482754" cy="1152128"/>
          </a:xfrm>
          <a:prstGeom prst="ellipse">
            <a:avLst/>
          </a:prstGeom>
          <a:solidFill>
            <a:srgbClr val="990033">
              <a:alpha val="89999"/>
            </a:srgbClr>
          </a:solid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실시간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Hedge</a:t>
            </a: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야간시장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활용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을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 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HY헤드라인M" pitchFamily="18" charset="-127"/>
            </a:endParaRPr>
          </a:p>
          <a:p>
            <a:pPr algn="ctr">
              <a:spcBef>
                <a:spcPts val="300"/>
              </a:spcBef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통한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HY헤드라인M" pitchFamily="18" charset="-127"/>
              </a:rPr>
              <a:t>위험관리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79869" y="1484784"/>
            <a:ext cx="1694577" cy="22312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27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1744" y="286764"/>
            <a:ext cx="451824" cy="602432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428604"/>
            <a:ext cx="35399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운용상품 개요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4000" y="286765"/>
            <a:ext cx="8148480" cy="69895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20" y="362277"/>
            <a:ext cx="6480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 rot="16200000" flipV="1">
            <a:off x="3048941" y="3120390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 rot="16200000" flipV="1">
            <a:off x="3048941" y="2406010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 rot="16200000" flipV="1">
            <a:off x="3048941" y="1691630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 rot="16200000" flipV="1">
            <a:off x="3048941" y="5263532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 rot="16200000" flipV="1">
            <a:off x="3048941" y="3834770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 rot="16200000" flipV="1">
            <a:off x="3048941" y="4549152"/>
            <a:ext cx="428630" cy="45719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142976" y="2214557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목표수익률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42976" y="2957455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운용기간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42976" y="3671835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상품특징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42976" y="435769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투자대상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42976" y="507207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운용보수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142976" y="1528695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상품유형</a:t>
            </a:r>
            <a:endParaRPr lang="en-US" altLang="ko-KR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59832" y="1528694"/>
            <a:ext cx="50247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저위</a:t>
            </a:r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험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안정형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절대수익 추구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059832" y="2985973"/>
            <a:ext cx="50247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</a:t>
            </a:r>
            <a:endParaRPr lang="en-US" altLang="ko-K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059832" y="2214556"/>
            <a:ext cx="50247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연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5%~8%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채권 및 기타 이자수입과 파생매매이익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635896" y="3625860"/>
            <a:ext cx="5024792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시장 상황에 상관없이 절대수익률 추구</a:t>
            </a:r>
            <a:endParaRPr lang="en-US" altLang="ko-K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철저한 </a:t>
            </a:r>
            <a:r>
              <a:rPr lang="ko-KR" alt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리스크관리</a:t>
            </a:r>
            <a:endParaRPr lang="en-US" altLang="ko-K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593750" y="4417367"/>
            <a:ext cx="28363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50"/>
              </a:spcBef>
              <a:buFont typeface="Wingdings" pitchFamily="2" charset="2"/>
              <a:buChar char="§"/>
            </a:pP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KOSPI200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주가지수 선물과 옵션</a:t>
            </a:r>
            <a:endParaRPr lang="en-US" altLang="ko-K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35896" y="5013176"/>
            <a:ext cx="5287971" cy="74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기본수수료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1%   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또는</a:t>
            </a:r>
            <a:endParaRPr lang="en-US" altLang="ko-K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7800" indent="-177800">
              <a:spcBef>
                <a:spcPts val="350"/>
              </a:spcBef>
              <a:buFont typeface="Wingdings" pitchFamily="2" charset="2"/>
              <a:buChar char="§"/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기본수수료 없이 성과수수료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계약자산 초과금액의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20%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개월 단위로 정산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채권 등 이자수입은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분기 성과수수료 정산 시에 포함하여 정산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endParaRPr lang="en-US" altLang="ko-K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0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4328</Words>
  <Application>Microsoft Office PowerPoint</Application>
  <PresentationFormat>화면 슬라이드 쇼(4:3)</PresentationFormat>
  <Paragraphs>1188</Paragraphs>
  <Slides>58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4" baseType="lpstr">
      <vt:lpstr>굴림</vt:lpstr>
      <vt:lpstr>Arial</vt:lpstr>
      <vt:lpstr>HY헤드라인M</vt:lpstr>
      <vt:lpstr>Monotype Sorts</vt:lpstr>
      <vt:lpstr>Raleway</vt:lpstr>
      <vt:lpstr>맑은 고딕</vt:lpstr>
      <vt:lpstr>돋움체</vt:lpstr>
      <vt:lpstr>나눔명조</vt:lpstr>
      <vt:lpstr>HY견고딕</vt:lpstr>
      <vt:lpstr>Verdana</vt:lpstr>
      <vt:lpstr>돋움</vt:lpstr>
      <vt:lpstr>신명조</vt:lpstr>
      <vt:lpstr>바탕</vt:lpstr>
      <vt:lpstr>Wingdings</vt:lpstr>
      <vt:lpstr>Webdings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Windows 사용자</cp:lastModifiedBy>
  <cp:revision>428</cp:revision>
  <dcterms:created xsi:type="dcterms:W3CDTF">2006-10-05T04:04:58Z</dcterms:created>
  <dcterms:modified xsi:type="dcterms:W3CDTF">2018-02-12T07:52:09Z</dcterms:modified>
</cp:coreProperties>
</file>